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83" r:id="rId2"/>
    <p:sldId id="290" r:id="rId3"/>
    <p:sldId id="505" r:id="rId4"/>
    <p:sldId id="463" r:id="rId5"/>
    <p:sldId id="464" r:id="rId6"/>
    <p:sldId id="465" r:id="rId7"/>
    <p:sldId id="466" r:id="rId8"/>
    <p:sldId id="467" r:id="rId9"/>
    <p:sldId id="468" r:id="rId10"/>
    <p:sldId id="469" r:id="rId11"/>
    <p:sldId id="470" r:id="rId12"/>
    <p:sldId id="474" r:id="rId13"/>
    <p:sldId id="531" r:id="rId14"/>
    <p:sldId id="532" r:id="rId15"/>
    <p:sldId id="533" r:id="rId16"/>
    <p:sldId id="534" r:id="rId17"/>
    <p:sldId id="535" r:id="rId18"/>
    <p:sldId id="561" r:id="rId19"/>
    <p:sldId id="563" r:id="rId20"/>
    <p:sldId id="567" r:id="rId21"/>
    <p:sldId id="568" r:id="rId22"/>
    <p:sldId id="562" r:id="rId23"/>
    <p:sldId id="536" r:id="rId24"/>
    <p:sldId id="537" r:id="rId25"/>
    <p:sldId id="538" r:id="rId26"/>
    <p:sldId id="569" r:id="rId27"/>
    <p:sldId id="570" r:id="rId28"/>
    <p:sldId id="571" r:id="rId29"/>
    <p:sldId id="572" r:id="rId30"/>
    <p:sldId id="573" r:id="rId31"/>
    <p:sldId id="574" r:id="rId32"/>
    <p:sldId id="575" r:id="rId33"/>
    <p:sldId id="597" r:id="rId34"/>
    <p:sldId id="598" r:id="rId35"/>
    <p:sldId id="599" r:id="rId36"/>
    <p:sldId id="596" r:id="rId37"/>
    <p:sldId id="576" r:id="rId38"/>
    <p:sldId id="577" r:id="rId39"/>
    <p:sldId id="578" r:id="rId40"/>
    <p:sldId id="579" r:id="rId41"/>
    <p:sldId id="580" r:id="rId42"/>
    <p:sldId id="581" r:id="rId43"/>
    <p:sldId id="582" r:id="rId44"/>
    <p:sldId id="483" r:id="rId45"/>
    <p:sldId id="600" r:id="rId46"/>
    <p:sldId id="484" r:id="rId47"/>
    <p:sldId id="489" r:id="rId48"/>
    <p:sldId id="487" r:id="rId49"/>
    <p:sldId id="312" r:id="rId50"/>
    <p:sldId id="394" r:id="rId51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38">
          <p15:clr>
            <a:srgbClr val="A4A3A4"/>
          </p15:clr>
        </p15:guide>
        <p15:guide id="2" pos="288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13">
          <p15:clr>
            <a:srgbClr val="A4A3A4"/>
          </p15:clr>
        </p15:guide>
        <p15:guide id="2" pos="216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D8"/>
    <a:srgbClr val="000000"/>
    <a:srgbClr val="6C6C6C"/>
    <a:srgbClr val="92D050"/>
    <a:srgbClr val="E5E5E5"/>
    <a:srgbClr val="009ADA"/>
    <a:srgbClr val="238CBB"/>
    <a:srgbClr val="2BAEE9"/>
    <a:srgbClr val="0B9FDD"/>
    <a:srgbClr val="56B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88927" autoAdjust="0"/>
  </p:normalViewPr>
  <p:slideViewPr>
    <p:cSldViewPr>
      <p:cViewPr varScale="1">
        <p:scale>
          <a:sx n="106" d="100"/>
          <a:sy n="106" d="100"/>
        </p:scale>
        <p:origin x="552" y="90"/>
      </p:cViewPr>
      <p:guideLst>
        <p:guide orient="horz" pos="1638"/>
        <p:guide pos="2886"/>
      </p:guideLst>
    </p:cSldViewPr>
  </p:slideViewPr>
  <p:outlineViewPr>
    <p:cViewPr>
      <p:scale>
        <a:sx n="33" d="100"/>
        <a:sy n="33" d="100"/>
      </p:scale>
      <p:origin x="0" y="141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3876" y="-90"/>
      </p:cViewPr>
      <p:guideLst>
        <p:guide orient="horz" pos="2913"/>
        <p:guide pos="216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F5F6AE-2A9C-4C1F-879E-3928AA6E32CC}" type="datetimeFigureOut">
              <a:rPr lang="zh-CN" altLang="en-US" smtClean="0"/>
              <a:t>2019/2/27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EF4CAB-82FF-4C6F-A859-CAD40DD826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A0AFA2-8F2F-4EE5-AEC6-84D8330F4D06}" type="datetimeFigureOut">
              <a:rPr lang="zh-CN" altLang="en-US" smtClean="0"/>
              <a:t>2019/2/27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5495B-CF7F-4BEC-B2E8-B1A8532E7D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194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19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fld id="{2A9EA4B5-9757-45FA-ACB3-9257ADA8891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前面讲过这里仅回顾演示，修改演示示例</a:t>
            </a:r>
            <a:r>
              <a:rPr lang="en-US" altLang="zh-CN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，使用</a:t>
            </a:r>
            <a:r>
              <a:rPr lang="fr-FR" altLang="zh-CN" dirty="0">
                <a:sym typeface="+mn-ea"/>
              </a:rPr>
              <a:t>toggleClass</a:t>
            </a:r>
            <a:r>
              <a:rPr lang="zh-CN" altLang="en-US" dirty="0">
                <a:sym typeface="+mn-ea"/>
              </a:rPr>
              <a:t>实现；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简单过渡页</a:t>
            </a:r>
            <a:endParaRPr lang="zh-CN" altLang="en-US" dirty="0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示例边演示边讲解，让学员理解</a:t>
            </a:r>
            <a:r>
              <a:rPr lang="en-US" altLang="zh-CN" dirty="0">
                <a:sym typeface="+mn-ea"/>
              </a:rPr>
              <a:t>html()</a:t>
            </a:r>
            <a:r>
              <a:rPr lang="zh-CN" altLang="en-US" dirty="0">
                <a:sym typeface="+mn-ea"/>
              </a:rPr>
              <a:t>的用法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与</a:t>
            </a:r>
            <a:r>
              <a:rPr lang="en-US" altLang="zh-CN" dirty="0">
                <a:sym typeface="+mn-ea"/>
              </a:rPr>
              <a:t>html()</a:t>
            </a:r>
            <a:r>
              <a:rPr lang="zh-CN" altLang="en-US" dirty="0">
                <a:sym typeface="+mn-ea"/>
              </a:rPr>
              <a:t>对比讲解，特别是演示显示的代码，说明</a:t>
            </a:r>
            <a:r>
              <a:rPr lang="en-US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html( )</a:t>
            </a:r>
            <a:r>
              <a:rPr lang="zh-CN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方法和</a:t>
            </a:r>
            <a:r>
              <a:rPr lang="en-US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text( )</a:t>
            </a:r>
            <a:r>
              <a:rPr lang="zh-CN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方法的区别</a:t>
            </a:r>
            <a:endParaRPr lang="zh-CN" altLang="en-US" dirty="0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通过前面的例子分析说明两者之间的区别</a:t>
            </a:r>
            <a:endParaRPr lang="zh-CN" altLang="en-US" dirty="0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通过例子讲解</a:t>
            </a:r>
            <a:r>
              <a:rPr lang="en-US" altLang="zh-CN" dirty="0" err="1">
                <a:sym typeface="+mn-ea"/>
              </a:rPr>
              <a:t>val</a:t>
            </a:r>
            <a:r>
              <a:rPr lang="en-US" altLang="zh-CN" dirty="0">
                <a:sym typeface="+mn-ea"/>
              </a:rPr>
              <a:t>()</a:t>
            </a:r>
            <a:r>
              <a:rPr lang="zh-CN" altLang="en-US" dirty="0">
                <a:sym typeface="+mn-ea"/>
              </a:rPr>
              <a:t>的用法，边演示边讲解；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focus( )</a:t>
            </a:r>
            <a:r>
              <a:rPr lang="zh-CN" altLang="en-US" dirty="0">
                <a:sym typeface="+mn-ea"/>
              </a:rPr>
              <a:t>和</a:t>
            </a:r>
            <a:r>
              <a:rPr lang="en-US" altLang="zh-CN" dirty="0">
                <a:sym typeface="+mn-ea"/>
              </a:rPr>
              <a:t>blur( )</a:t>
            </a:r>
            <a:r>
              <a:rPr lang="zh-CN" altLang="en-US" dirty="0">
                <a:sym typeface="+mn-ea"/>
              </a:rPr>
              <a:t>方法只说明用法即可，后面会详细介绍</a:t>
            </a:r>
            <a:endParaRPr lang="zh-CN" altLang="en-US" dirty="0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113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sym typeface="+mn-ea"/>
              </a:rPr>
              <a:t>教学指导：</a:t>
            </a:r>
            <a:endParaRPr lang="zh-CN" altLang="en-US"/>
          </a:p>
          <a:p>
            <a:r>
              <a:rPr lang="zh-CN" altLang="en-US">
                <a:sym typeface="+mn-ea"/>
              </a:rPr>
              <a:t>此案例提供的有需求文档，教员也可让学员打开需求文档自行制作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AD9E53-20CB-4894-BA85-E00BAA7186F7}" type="slidenum">
              <a:rPr lang="zh-CN" altLang="en-US" smtClean="0"/>
              <a:t>18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113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sym typeface="+mn-ea"/>
              </a:rPr>
              <a:t>教学指导：</a:t>
            </a:r>
            <a:endParaRPr lang="zh-CN" altLang="en-US"/>
          </a:p>
          <a:p>
            <a:r>
              <a:rPr lang="zh-CN" altLang="en-US">
                <a:sym typeface="+mn-ea"/>
              </a:rPr>
              <a:t>此案例提供的有需求文档，教员也可让学员打开需求文档自行制作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AD9E53-20CB-4894-BA85-E00BAA7186F7}" type="slidenum">
              <a:rPr lang="zh-CN" altLang="en-US" smtClean="0"/>
              <a:t>19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113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sym typeface="+mn-ea"/>
              </a:rPr>
              <a:t>教学指导：</a:t>
            </a:r>
            <a:endParaRPr lang="zh-CN" altLang="en-US"/>
          </a:p>
          <a:p>
            <a:r>
              <a:rPr lang="zh-CN" altLang="en-US">
                <a:sym typeface="+mn-ea"/>
              </a:rPr>
              <a:t>此案例提供的有需求文档，教员也可让学员打开需求文档自行制作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AD9E53-20CB-4894-BA85-E00BAA7186F7}" type="slidenum">
              <a:rPr lang="zh-CN" altLang="en-US" smtClean="0"/>
              <a:t>20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113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sym typeface="+mn-ea"/>
              </a:rPr>
              <a:t>教学指导：</a:t>
            </a:r>
            <a:endParaRPr lang="zh-CN" altLang="en-US"/>
          </a:p>
          <a:p>
            <a:r>
              <a:rPr lang="zh-CN" altLang="en-US">
                <a:sym typeface="+mn-ea"/>
              </a:rPr>
              <a:t>此案例提供的有需求文档，教员也可让学员打开需求文档自行制作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AD9E53-20CB-4894-BA85-E00BAA7186F7}" type="slidenum">
              <a:rPr lang="zh-CN" altLang="en-US" smtClean="0"/>
              <a:t>21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6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D534A6-B164-41A3-87E3-4302CA3CFA2D}" type="slidenum">
              <a:rPr lang="zh-CN" altLang="en-US" smtClean="0"/>
              <a:t>22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简单介绍节点操作的分类，目录页面</a:t>
            </a:r>
            <a:endParaRPr lang="zh-CN" altLang="en-US" dirty="0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重点讲解</a:t>
            </a:r>
            <a:r>
              <a:rPr lang="en-US" altLang="zh-CN" dirty="0">
                <a:sym typeface="+mn-ea"/>
              </a:rPr>
              <a:t>$(html)</a:t>
            </a:r>
            <a:r>
              <a:rPr lang="zh-CN" altLang="en-US" dirty="0">
                <a:sym typeface="+mn-ea"/>
              </a:rPr>
              <a:t>这种方式</a:t>
            </a:r>
            <a:endParaRPr lang="zh-CN" altLang="en-US" dirty="0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对照</a:t>
            </a:r>
            <a:r>
              <a:rPr lang="en-US" altLang="zh-CN" dirty="0">
                <a:sym typeface="+mn-ea"/>
              </a:rPr>
              <a:t>PPT</a:t>
            </a:r>
            <a:r>
              <a:rPr lang="zh-CN" altLang="en-US" dirty="0">
                <a:sym typeface="+mn-ea"/>
              </a:rPr>
              <a:t>简单讲解，使用演示案例时再详细讲解</a:t>
            </a:r>
            <a:endParaRPr lang="zh-CN" altLang="en-US" dirty="0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对照</a:t>
            </a:r>
            <a:r>
              <a:rPr lang="en-US" altLang="zh-CN" dirty="0">
                <a:sym typeface="+mn-ea"/>
              </a:rPr>
              <a:t>PPT</a:t>
            </a:r>
            <a:r>
              <a:rPr lang="zh-CN" altLang="en-US" dirty="0">
                <a:sym typeface="+mn-ea"/>
              </a:rPr>
              <a:t>简单讲解，都讲解完毕后使用演示案例时再详细讲解</a:t>
            </a:r>
            <a:endParaRPr lang="zh-CN" altLang="en-US" dirty="0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主要讲解</a:t>
            </a:r>
            <a:r>
              <a:rPr lang="en-US" altLang="zh-CN" dirty="0">
                <a:sym typeface="+mn-ea"/>
              </a:rPr>
              <a:t>remove</a:t>
            </a:r>
            <a:r>
              <a:rPr lang="zh-CN" altLang="en-US" dirty="0">
                <a:sym typeface="+mn-ea"/>
              </a:rPr>
              <a:t>和</a:t>
            </a:r>
            <a:r>
              <a:rPr lang="en-US" altLang="zh-CN" dirty="0">
                <a:sym typeface="+mn-ea"/>
              </a:rPr>
              <a:t>empty</a:t>
            </a:r>
            <a:r>
              <a:rPr lang="zh-CN" altLang="en-US" dirty="0">
                <a:sym typeface="+mn-ea"/>
              </a:rPr>
              <a:t>，</a:t>
            </a:r>
            <a:r>
              <a:rPr lang="en-US" altLang="zh-CN" dirty="0">
                <a:sym typeface="+mn-ea"/>
              </a:rPr>
              <a:t>detach</a:t>
            </a:r>
            <a:r>
              <a:rPr lang="zh-CN" altLang="en-US" dirty="0">
                <a:sym typeface="+mn-ea"/>
              </a:rPr>
              <a:t>了解即可；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通过例子讲</a:t>
            </a:r>
            <a:r>
              <a:rPr lang="en-US" altLang="zh-CN" dirty="0">
                <a:sym typeface="+mn-ea"/>
              </a:rPr>
              <a:t>remove</a:t>
            </a:r>
            <a:r>
              <a:rPr lang="zh-CN" altLang="en-US" dirty="0">
                <a:sym typeface="+mn-ea"/>
              </a:rPr>
              <a:t>和</a:t>
            </a:r>
            <a:r>
              <a:rPr lang="en-US" altLang="zh-CN" dirty="0">
                <a:sym typeface="+mn-ea"/>
              </a:rPr>
              <a:t>empty</a:t>
            </a:r>
            <a:r>
              <a:rPr lang="zh-CN" altLang="en-US" dirty="0">
                <a:sym typeface="+mn-ea"/>
              </a:rPr>
              <a:t>的区别</a:t>
            </a:r>
            <a:endParaRPr lang="zh-CN" altLang="en-US" dirty="0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ym typeface="+mn-ea"/>
              </a:rPr>
              <a:t>通过例子演示讲解两者的用法和区别，与</a:t>
            </a:r>
            <a:r>
              <a:rPr lang="en-US" altLang="en-US" kern="0" dirty="0">
                <a:solidFill>
                  <a:schemeClr val="bg1"/>
                </a:solidFill>
                <a:latin typeface="+mn-ea"/>
                <a:ea typeface="宋体" panose="02010600030101010101" pitchFamily="2" charset="-122"/>
                <a:sym typeface="+mn-ea"/>
              </a:rPr>
              <a:t>append()</a:t>
            </a:r>
            <a:r>
              <a:rPr lang="zh-CN" altLang="en-US" kern="0" dirty="0">
                <a:solidFill>
                  <a:schemeClr val="bg1"/>
                </a:solidFill>
                <a:latin typeface="+mn-ea"/>
                <a:ea typeface="宋体" panose="02010600030101010101" pitchFamily="2" charset="-122"/>
                <a:sym typeface="+mn-ea"/>
              </a:rPr>
              <a:t>和</a:t>
            </a:r>
            <a:r>
              <a:rPr lang="en-US" altLang="en-US" kern="0" dirty="0" err="1">
                <a:solidFill>
                  <a:schemeClr val="bg1"/>
                </a:solidFill>
                <a:latin typeface="+mn-ea"/>
                <a:ea typeface="宋体" panose="02010600030101010101" pitchFamily="2" charset="-122"/>
                <a:sym typeface="+mn-ea"/>
              </a:rPr>
              <a:t>appendTo</a:t>
            </a:r>
            <a:r>
              <a:rPr lang="en-US" altLang="en-US" kern="0" dirty="0">
                <a:solidFill>
                  <a:schemeClr val="bg1"/>
                </a:solidFill>
                <a:latin typeface="+mn-ea"/>
                <a:ea typeface="宋体" panose="02010600030101010101" pitchFamily="2" charset="-122"/>
                <a:sym typeface="+mn-ea"/>
              </a:rPr>
              <a:t>()</a:t>
            </a:r>
            <a:r>
              <a:rPr lang="zh-CN" altLang="en-US" kern="0" dirty="0">
                <a:solidFill>
                  <a:schemeClr val="bg1"/>
                </a:solidFill>
                <a:latin typeface="+mn-ea"/>
                <a:ea typeface="宋体" panose="02010600030101010101" pitchFamily="2" charset="-122"/>
                <a:sym typeface="+mn-ea"/>
              </a:rPr>
              <a:t>对比讲解</a:t>
            </a:r>
            <a:endParaRPr lang="zh-CN" altLang="en-US" b="0" kern="0" dirty="0">
              <a:solidFill>
                <a:schemeClr val="bg1"/>
              </a:solidFill>
              <a:latin typeface="+mn-ea"/>
              <a:ea typeface="宋体" panose="02010600030101010101" pitchFamily="2" charset="-122"/>
              <a:cs typeface="+mn-cs"/>
            </a:endParaRPr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113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sym typeface="+mn-ea"/>
              </a:rPr>
              <a:t>教学指导：</a:t>
            </a:r>
            <a:endParaRPr lang="zh-CN" altLang="en-US"/>
          </a:p>
          <a:p>
            <a:r>
              <a:rPr lang="zh-CN" altLang="en-US">
                <a:sym typeface="+mn-ea"/>
              </a:rPr>
              <a:t>此案例提供的有需求文档，教员也可让学员打开需求文档自行制作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AD9E53-20CB-4894-BA85-E00BAA7186F7}" type="slidenum">
              <a:rPr lang="zh-CN" altLang="en-US" smtClean="0"/>
              <a:t>33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113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sym typeface="+mn-ea"/>
              </a:rPr>
              <a:t>教学指导：</a:t>
            </a:r>
            <a:endParaRPr lang="zh-CN" altLang="en-US"/>
          </a:p>
          <a:p>
            <a:r>
              <a:rPr lang="zh-CN" altLang="en-US">
                <a:sym typeface="+mn-ea"/>
              </a:rPr>
              <a:t>此案例提供的有需求文档，教员也可让学员打开需求文档自行制作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AD9E53-20CB-4894-BA85-E00BAA7186F7}" type="slidenum">
              <a:rPr lang="zh-CN" altLang="en-US" smtClean="0"/>
              <a:t>34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113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sym typeface="+mn-ea"/>
              </a:rPr>
              <a:t>教学指导：</a:t>
            </a:r>
            <a:endParaRPr lang="zh-CN" altLang="en-US"/>
          </a:p>
          <a:p>
            <a:r>
              <a:rPr lang="zh-CN" altLang="en-US">
                <a:sym typeface="+mn-ea"/>
              </a:rPr>
              <a:t>此案例提供的有需求文档，教员也可让学员打开需求文档自行制作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AD9E53-20CB-4894-BA85-E00BAA7186F7}" type="slidenum">
              <a:rPr lang="zh-CN" altLang="en-US" smtClean="0"/>
              <a:t>35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68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DDF83F-279F-4BE5-856F-323FF0D9C84C}" type="slidenum">
              <a:rPr lang="zh-CN" altLang="en-US" smtClean="0"/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6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D534A6-B164-41A3-87E3-4302CA3CFA2D}" type="slidenum">
              <a:rPr lang="zh-CN" altLang="en-US" smtClean="0"/>
              <a:t>36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对照</a:t>
            </a:r>
            <a:r>
              <a:rPr lang="en-US" altLang="zh-CN" dirty="0">
                <a:sym typeface="+mn-ea"/>
              </a:rPr>
              <a:t>PPT</a:t>
            </a:r>
            <a:r>
              <a:rPr lang="zh-CN" altLang="en-US" dirty="0">
                <a:sym typeface="+mn-ea"/>
              </a:rPr>
              <a:t>简单讲解，使用演示案例时再详细讲解，并根据实现的效果讲解</a:t>
            </a:r>
            <a:endParaRPr lang="zh-CN" altLang="en-US" dirty="0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演示示例</a:t>
            </a:r>
            <a:r>
              <a:rPr lang="en-US" altLang="zh-CN" dirty="0">
                <a:sym typeface="+mn-ea"/>
              </a:rPr>
              <a:t>9.</a:t>
            </a:r>
            <a:r>
              <a:rPr lang="zh-CN" altLang="en-US" dirty="0">
                <a:sym typeface="+mn-ea"/>
              </a:rPr>
              <a:t>让学员理解这两个方法的应用即可</a:t>
            </a:r>
            <a:endParaRPr lang="zh-CN" altLang="en-US" dirty="0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113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sym typeface="+mn-ea"/>
              </a:rPr>
              <a:t>教学指导：</a:t>
            </a:r>
            <a:endParaRPr lang="zh-CN" altLang="en-US"/>
          </a:p>
          <a:p>
            <a:r>
              <a:rPr lang="zh-CN" altLang="en-US">
                <a:sym typeface="+mn-ea"/>
              </a:rPr>
              <a:t>此案例提供的有需求文档，教员也可让学员打开需求文档自行制作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AD9E53-20CB-4894-BA85-E00BAA7186F7}" type="slidenum">
              <a:rPr lang="zh-CN" altLang="en-US" smtClean="0"/>
              <a:t>44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113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sym typeface="+mn-ea"/>
              </a:rPr>
              <a:t>教学指导：</a:t>
            </a:r>
            <a:endParaRPr lang="zh-CN" altLang="en-US"/>
          </a:p>
          <a:p>
            <a:r>
              <a:rPr lang="zh-CN" altLang="en-US">
                <a:sym typeface="+mn-ea"/>
              </a:rPr>
              <a:t>此案例提供的有需求文档，教员也可让学员打开需求文档自行制作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AD9E53-20CB-4894-BA85-E00BAA7186F7}" type="slidenum">
              <a:rPr lang="zh-CN" altLang="en-US" smtClean="0"/>
              <a:t>45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6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D534A6-B164-41A3-87E3-4302CA3CFA2D}" type="slidenum">
              <a:rPr lang="zh-CN" altLang="en-US" smtClean="0"/>
              <a:t>46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教学指导；</a:t>
            </a:r>
            <a:endParaRPr lang="en-US" altLang="zh-CN"/>
          </a:p>
          <a:p>
            <a:r>
              <a:rPr lang="zh-CN" altLang="en-US">
                <a:sym typeface="+mn-ea"/>
              </a:rPr>
              <a:t>总结部分</a:t>
            </a:r>
            <a:r>
              <a:rPr lang="zh-CN" altLang="zh-CN">
                <a:sym typeface="+mn-ea"/>
              </a:rPr>
              <a:t>主要达到以下几个目的：</a:t>
            </a:r>
            <a:endParaRPr lang="en-US" altLang="zh-CN"/>
          </a:p>
          <a:p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、</a:t>
            </a:r>
            <a:r>
              <a:rPr lang="zh-CN" altLang="zh-CN" b="1">
                <a:sym typeface="+mn-ea"/>
              </a:rPr>
              <a:t>回顾内容</a:t>
            </a:r>
            <a:r>
              <a:rPr lang="zh-CN" altLang="en-US" b="1">
                <a:sym typeface="+mn-ea"/>
              </a:rPr>
              <a:t>。</a:t>
            </a:r>
            <a:r>
              <a:rPr lang="zh-CN" altLang="en-US">
                <a:solidFill>
                  <a:srgbClr val="C00000"/>
                </a:solidFill>
                <a:sym typeface="+mn-ea"/>
              </a:rPr>
              <a:t>注意与</a:t>
            </a:r>
            <a:r>
              <a:rPr lang="zh-CN" altLang="zh-CN">
                <a:solidFill>
                  <a:srgbClr val="C00000"/>
                </a:solidFill>
                <a:sym typeface="+mn-ea"/>
              </a:rPr>
              <a:t>与</a:t>
            </a:r>
            <a:r>
              <a:rPr lang="zh-CN" altLang="en-US">
                <a:solidFill>
                  <a:srgbClr val="C00000"/>
                </a:solidFill>
                <a:sym typeface="+mn-ea"/>
              </a:rPr>
              <a:t>本章任务和目标</a:t>
            </a:r>
            <a:r>
              <a:rPr lang="zh-CN" altLang="zh-CN">
                <a:solidFill>
                  <a:srgbClr val="C00000"/>
                </a:solidFill>
                <a:sym typeface="+mn-ea"/>
              </a:rPr>
              <a:t>不一样。</a:t>
            </a:r>
            <a:r>
              <a:rPr lang="zh-CN" altLang="en-US">
                <a:solidFill>
                  <a:srgbClr val="C00000"/>
                </a:solidFill>
                <a:sym typeface="+mn-ea"/>
              </a:rPr>
              <a:t>本章任务和目标是</a:t>
            </a:r>
            <a:r>
              <a:rPr lang="zh-CN" altLang="zh-CN">
                <a:sym typeface="+mn-ea"/>
              </a:rPr>
              <a:t>是强调</a:t>
            </a:r>
            <a:r>
              <a:rPr lang="zh-CN" altLang="en-US">
                <a:sym typeface="+mn-ea"/>
              </a:rPr>
              <a:t>内容概貌，学到技术，告知要学习什么；总结时，</a:t>
            </a:r>
            <a:r>
              <a:rPr lang="zh-CN" altLang="zh-CN">
                <a:sym typeface="+mn-ea"/>
              </a:rPr>
              <a:t>要格外强调观点，把每一</a:t>
            </a:r>
            <a:r>
              <a:rPr lang="zh-CN" altLang="en-US">
                <a:sym typeface="+mn-ea"/>
              </a:rPr>
              <a:t>个知识点</a:t>
            </a:r>
            <a:r>
              <a:rPr lang="zh-CN" altLang="zh-CN">
                <a:sym typeface="+mn-ea"/>
              </a:rPr>
              <a:t>的观点</a:t>
            </a:r>
            <a:r>
              <a:rPr lang="zh-CN" altLang="en-US">
                <a:sym typeface="+mn-ea"/>
              </a:rPr>
              <a:t>结论</a:t>
            </a:r>
            <a:r>
              <a:rPr lang="zh-CN" altLang="zh-CN">
                <a:sym typeface="+mn-ea"/>
              </a:rPr>
              <a:t>都尽量突出出来。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en-US" altLang="zh-CN" b="1">
                <a:sym typeface="+mn-ea"/>
              </a:rPr>
              <a:t>2</a:t>
            </a:r>
            <a:r>
              <a:rPr lang="zh-CN" altLang="en-US" b="1">
                <a:sym typeface="+mn-ea"/>
              </a:rPr>
              <a:t>、</a:t>
            </a:r>
            <a:r>
              <a:rPr lang="zh-CN" altLang="zh-CN" b="1">
                <a:sym typeface="+mn-ea"/>
              </a:rPr>
              <a:t>整理逻辑</a:t>
            </a:r>
            <a:r>
              <a:rPr lang="zh-CN" altLang="en-US" b="1">
                <a:sym typeface="+mn-ea"/>
              </a:rPr>
              <a:t>。</a:t>
            </a:r>
            <a:r>
              <a:rPr lang="zh-CN" altLang="zh-CN">
                <a:sym typeface="+mn-ea"/>
              </a:rPr>
              <a:t>还应该把观点之间的逻辑联系梳理出来</a:t>
            </a:r>
            <a:r>
              <a:rPr lang="zh-CN" altLang="en-US">
                <a:sym typeface="+mn-ea"/>
              </a:rPr>
              <a:t>。</a:t>
            </a:r>
            <a:r>
              <a:rPr lang="zh-CN" altLang="zh-CN">
                <a:sym typeface="+mn-ea"/>
              </a:rPr>
              <a:t>从而使</a:t>
            </a:r>
            <a:r>
              <a:rPr lang="zh-CN" altLang="en-US">
                <a:sym typeface="+mn-ea"/>
              </a:rPr>
              <a:t>知识</a:t>
            </a:r>
            <a:r>
              <a:rPr lang="zh-CN" altLang="zh-CN">
                <a:sym typeface="+mn-ea"/>
              </a:rPr>
              <a:t>系统化、逻辑化。要帮助</a:t>
            </a:r>
            <a:r>
              <a:rPr lang="zh-CN" altLang="en-US">
                <a:sym typeface="+mn-ea"/>
              </a:rPr>
              <a:t>学员</a:t>
            </a:r>
            <a:r>
              <a:rPr lang="zh-CN" altLang="zh-CN">
                <a:sym typeface="+mn-ea"/>
              </a:rPr>
              <a:t>整清逻辑是总结的一大任务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教学指导：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48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194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19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fld id="{2A9EA4B5-9757-45FA-ACB3-9257ADA8891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49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2291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sym typeface="+mn-ea"/>
              </a:rPr>
              <a:t>教学指导：</a:t>
            </a:r>
            <a:endParaRPr lang="zh-CN" altLang="en-US" dirty="0"/>
          </a:p>
          <a:p>
            <a:pPr eaLnBrk="1" hangingPunct="1"/>
            <a:r>
              <a:rPr lang="zh-CN" altLang="en-US" dirty="0">
                <a:sym typeface="+mn-ea"/>
              </a:rPr>
              <a:t>该页</a:t>
            </a:r>
            <a:r>
              <a:rPr lang="en-US" altLang="zh-CN" dirty="0">
                <a:sym typeface="+mn-ea"/>
              </a:rPr>
              <a:t>PPT</a:t>
            </a:r>
            <a:r>
              <a:rPr lang="zh-CN" altLang="en-US" dirty="0">
                <a:sym typeface="+mn-ea"/>
              </a:rPr>
              <a:t>学员只需大致了解即可，无需详细解释各种名词及概念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22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fld id="{BFFB710E-E9EC-4E36-B125-4C4F5DDC8176}" type="slidenum">
              <a:rPr lang="zh-CN" altLang="en-US" smtClean="0">
                <a:latin typeface="Calibri" panose="020F0502020204030204" pitchFamily="34" charset="0"/>
              </a:rPr>
              <a:t>6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3315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sym typeface="+mn-ea"/>
              </a:rPr>
              <a:t>教学指导：</a:t>
            </a:r>
            <a:endParaRPr lang="zh-CN" altLang="en-US" dirty="0"/>
          </a:p>
          <a:p>
            <a:pPr eaLnBrk="1" hangingPunct="1"/>
            <a:r>
              <a:rPr lang="zh-CN" altLang="en-US" dirty="0">
                <a:sym typeface="+mn-ea"/>
              </a:rPr>
              <a:t>该页</a:t>
            </a:r>
            <a:r>
              <a:rPr lang="en-US" altLang="zh-CN" dirty="0">
                <a:sym typeface="+mn-ea"/>
              </a:rPr>
              <a:t>PPT</a:t>
            </a:r>
            <a:r>
              <a:rPr lang="zh-CN" altLang="en-US" dirty="0">
                <a:sym typeface="+mn-ea"/>
              </a:rPr>
              <a:t>学员只需大致了解即可，过渡页面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331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fld id="{CFA60C51-E2AC-4C12-A8B4-E1C3C3D8155F}" type="slidenum">
              <a:rPr lang="zh-CN" altLang="en-US" smtClean="0">
                <a:latin typeface="Calibri" panose="020F0502020204030204" pitchFamily="34" charset="0"/>
              </a:rPr>
              <a:t>7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3315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pPr eaLnBrk="1" hangingPunct="1"/>
            <a:r>
              <a:rPr lang="zh-CN" altLang="en-US" dirty="0">
                <a:sym typeface="+mn-ea"/>
              </a:rPr>
              <a:t>前面章节已经使用用</a:t>
            </a:r>
            <a:r>
              <a:rPr lang="en-US" altLang="zh-CN" dirty="0" err="1">
                <a:sym typeface="+mn-ea"/>
              </a:rPr>
              <a:t>css</a:t>
            </a:r>
            <a:r>
              <a:rPr lang="en-US" altLang="zh-CN" dirty="0">
                <a:sym typeface="+mn-ea"/>
              </a:rPr>
              <a:t>()</a:t>
            </a:r>
            <a:r>
              <a:rPr lang="zh-CN" altLang="en-US" dirty="0">
                <a:sym typeface="+mn-ea"/>
              </a:rPr>
              <a:t>方法，这里简单讲解，回顾一下即可</a:t>
            </a:r>
            <a:endParaRPr lang="zh-CN" altLang="en-US" dirty="0"/>
          </a:p>
          <a:p>
            <a:pPr eaLnBrk="1" hangingPunct="1"/>
            <a:endParaRPr lang="zh-CN" altLang="en-US">
              <a:latin typeface="Arial" panose="020B0604020202020204" pitchFamily="34" charset="0"/>
            </a:endParaRPr>
          </a:p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331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fld id="{CFA60C51-E2AC-4C12-A8B4-E1C3C3D8155F}" type="slidenum">
              <a:rPr lang="zh-CN" altLang="en-US" smtClean="0">
                <a:latin typeface="Calibri" panose="020F0502020204030204" pitchFamily="34" charset="0"/>
              </a:rPr>
              <a:t>8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3315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pPr eaLnBrk="1" hangingPunct="1"/>
            <a:r>
              <a:rPr lang="en-US" altLang="zh-CN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、讲解语法，然后说明使用追加样式可以实现的效果；</a:t>
            </a:r>
            <a:endParaRPr lang="en-US" altLang="zh-CN" dirty="0"/>
          </a:p>
          <a:p>
            <a:pPr eaLnBrk="1" hangingPunct="1"/>
            <a:r>
              <a:rPr lang="en-US" altLang="zh-CN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、演示例子实现的效果，讲解实现思路；</a:t>
            </a:r>
            <a:endParaRPr lang="en-US" altLang="zh-CN" dirty="0"/>
          </a:p>
          <a:p>
            <a:pPr eaLnBrk="1" hangingPunct="1"/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、演示例子，边演示代码边讲解；</a:t>
            </a:r>
            <a:endParaRPr lang="en-US" altLang="zh-CN" dirty="0"/>
          </a:p>
          <a:p>
            <a:pPr eaLnBrk="1" hangingPunct="1"/>
            <a:r>
              <a:rPr lang="zh-CN" altLang="en-US" dirty="0">
                <a:sym typeface="+mn-ea"/>
              </a:rPr>
              <a:t>学员要掌握此语法的用法</a:t>
            </a:r>
            <a:endParaRPr lang="zh-CN" altLang="en-US" dirty="0"/>
          </a:p>
          <a:p>
            <a:pPr eaLnBrk="1" hangingPunct="1"/>
            <a:endParaRPr lang="zh-CN">
              <a:latin typeface="Arial" panose="020B0604020202020204" pitchFamily="34" charset="0"/>
            </a:endParaRPr>
          </a:p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331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fld id="{CFA60C51-E2AC-4C12-A8B4-E1C3C3D8155F}" type="slidenum">
              <a:rPr lang="zh-CN" altLang="en-US" smtClean="0">
                <a:latin typeface="Calibri" panose="020F0502020204030204" pitchFamily="34" charset="0"/>
              </a:rPr>
              <a:t>9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3315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pPr eaLnBrk="1" hangingPunct="1"/>
            <a:r>
              <a:rPr lang="zh-CN" altLang="en-US" dirty="0">
                <a:sym typeface="+mn-ea"/>
              </a:rPr>
              <a:t>在示例</a:t>
            </a:r>
            <a:r>
              <a:rPr lang="en-US" altLang="zh-CN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的基础上演示，与追加样式对比讲解</a:t>
            </a:r>
            <a:endParaRPr lang="zh-CN" altLang="en-US">
              <a:latin typeface="Arial" panose="020B0604020202020204" pitchFamily="34" charset="0"/>
            </a:endParaRPr>
          </a:p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331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fld id="{CFA60C51-E2AC-4C12-A8B4-E1C3C3D8155F}" type="slidenum">
              <a:rPr lang="zh-CN" altLang="en-US" smtClean="0">
                <a:latin typeface="Calibri" panose="020F0502020204030204" pitchFamily="34" charset="0"/>
              </a:rPr>
              <a:t>10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33045" y="207645"/>
            <a:ext cx="8238490" cy="7067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lIns="0" tIns="0"/>
          <a:lstStyle>
            <a:lvl1pPr>
              <a:defRPr sz="2400" b="1">
                <a:solidFill>
                  <a:srgbClr val="009ADA"/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77545" y="1015365"/>
            <a:ext cx="7762875" cy="3394075"/>
          </a:xfrm>
        </p:spPr>
        <p:txBody>
          <a:bodyPr/>
          <a:lstStyle>
            <a:lvl1pPr marL="457200" indent="-457200">
              <a:lnSpc>
                <a:spcPct val="100000"/>
              </a:lnSpc>
              <a:buClr>
                <a:srgbClr val="0099D8"/>
              </a:buClr>
              <a:buFont typeface="Wingdings" panose="05000000000000000000" charset="0"/>
              <a:buChar char=""/>
              <a:defRPr sz="2400" b="1">
                <a:solidFill>
                  <a:srgbClr val="0B9FDD"/>
                </a:solidFill>
              </a:defRPr>
            </a:lvl1pPr>
            <a:lvl2pPr marL="800100" indent="-342900">
              <a:lnSpc>
                <a:spcPct val="100000"/>
              </a:lnSpc>
              <a:buClr>
                <a:srgbClr val="0099D8"/>
              </a:buClr>
              <a:buSzPct val="90000"/>
              <a:buFont typeface="Wingdings" panose="05000000000000000000" charset="0"/>
              <a:buChar char=""/>
              <a:defRPr sz="2200">
                <a:solidFill>
                  <a:schemeClr val="tx1"/>
                </a:solidFill>
              </a:defRPr>
            </a:lvl2pPr>
            <a:lvl3pPr marL="1200150" indent="-285750">
              <a:lnSpc>
                <a:spcPct val="100000"/>
              </a:lnSpc>
              <a:buClr>
                <a:srgbClr val="0099D8"/>
              </a:buClr>
              <a:buSzPct val="85000"/>
              <a:buFont typeface="Wingdings" panose="05000000000000000000" charset="0"/>
              <a:buChar char=""/>
              <a:defRPr sz="2000"/>
            </a:lvl3pPr>
            <a:lvl4pPr marL="1657350" indent="-285750">
              <a:lnSpc>
                <a:spcPct val="100000"/>
              </a:lnSpc>
              <a:buClr>
                <a:srgbClr val="0099D8"/>
              </a:buClr>
              <a:buFont typeface="Webdings" panose="05030102010509060703" charset="0"/>
              <a:buChar char="4"/>
              <a:defRPr/>
            </a:lvl4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r>
              <a:rPr lang="en-US" altLang="zh-CN" dirty="0"/>
              <a:t>/50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3840" y="207645"/>
            <a:ext cx="8185785" cy="7067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lIns="0" tIns="0"/>
          <a:lstStyle>
            <a:lvl1pPr>
              <a:defRPr sz="2800" b="1">
                <a:solidFill>
                  <a:srgbClr val="0099D9"/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677545" y="1015365"/>
            <a:ext cx="7762875" cy="3394075"/>
          </a:xfrm>
        </p:spPr>
        <p:txBody>
          <a:bodyPr/>
          <a:lstStyle>
            <a:lvl1pPr marL="457200" indent="-457200">
              <a:lnSpc>
                <a:spcPct val="100000"/>
              </a:lnSpc>
              <a:buClr>
                <a:srgbClr val="0099D8"/>
              </a:buClr>
              <a:buFont typeface="Wingdings" panose="05000000000000000000" charset="0"/>
              <a:buChar char=""/>
              <a:defRPr sz="2400" b="1">
                <a:solidFill>
                  <a:srgbClr val="0B9FDD"/>
                </a:solidFill>
              </a:defRPr>
            </a:lvl1pPr>
            <a:lvl2pPr marL="800100" indent="-342900">
              <a:lnSpc>
                <a:spcPct val="100000"/>
              </a:lnSpc>
              <a:buClr>
                <a:srgbClr val="0099D8"/>
              </a:buClr>
              <a:buSzPct val="90000"/>
              <a:buFont typeface="Wingdings" panose="05000000000000000000" charset="0"/>
              <a:buChar char=""/>
              <a:defRPr sz="2200">
                <a:solidFill>
                  <a:schemeClr val="tx1"/>
                </a:solidFill>
              </a:defRPr>
            </a:lvl2pPr>
            <a:lvl3pPr marL="1200150" indent="-285750">
              <a:lnSpc>
                <a:spcPct val="100000"/>
              </a:lnSpc>
              <a:buClr>
                <a:srgbClr val="0099D8"/>
              </a:buClr>
              <a:buSzPct val="85000"/>
              <a:buFont typeface="Wingdings" panose="05000000000000000000" charset="0"/>
              <a:buChar char=""/>
              <a:defRPr sz="2000"/>
            </a:lvl3pPr>
            <a:lvl4pPr marL="1657350" indent="-285750">
              <a:lnSpc>
                <a:spcPct val="100000"/>
              </a:lnSpc>
              <a:buClr>
                <a:srgbClr val="0099D8"/>
              </a:buClr>
              <a:buFont typeface="Webdings" panose="05030102010509060703" charset="0"/>
              <a:buChar char="4"/>
              <a:defRPr/>
            </a:lvl4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  <a:p>
            <a:pPr lvl="5" fontAlgn="base"/>
            <a:r>
              <a:rPr lang="zh-CN" altLang="en-US" strike="noStrike" noProof="1"/>
              <a:t>６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r>
              <a:rPr lang="zh-CN" altLang="en-US" dirty="0"/>
              <a:t>/</a:t>
            </a:r>
            <a:r>
              <a:rPr lang="en-US" altLang="zh-CN" dirty="0"/>
              <a:t>10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buFont typeface="Wingdings" panose="05000000000000000000" charset="0"/>
              <a:buChar char=""/>
              <a:defRPr sz="3200"/>
            </a:lvl1pPr>
            <a:lvl2pPr>
              <a:buFont typeface="Wingdings" panose="05000000000000000000" charset="0"/>
              <a:buChar char=""/>
              <a:defRPr sz="2800"/>
            </a:lvl2pPr>
            <a:lvl3pPr>
              <a:buFont typeface="Wingdings" panose="05000000000000000000" charset="0"/>
              <a:buChar char=""/>
              <a:defRPr sz="2400"/>
            </a:lvl3pPr>
            <a:lvl4pPr>
              <a:buFont typeface="Webdings" panose="05030102010509060703" charset="0"/>
              <a:buChar char="4"/>
              <a:defRPr sz="2000"/>
            </a:lvl4pPr>
            <a:lvl5pPr>
              <a:buFont typeface="Wingdings" panose="05000000000000000000" charset="0"/>
              <a:buChar char="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r>
              <a:rPr lang="zh-CN" altLang="en-US" dirty="0"/>
              <a:t>/</a:t>
            </a:r>
            <a:r>
              <a:rPr lang="en-US" altLang="zh-CN" dirty="0"/>
              <a:t>10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r>
              <a:rPr lang="zh-CN" altLang="en-US" dirty="0"/>
              <a:t>/</a:t>
            </a:r>
            <a:r>
              <a:rPr lang="en-US" altLang="zh-CN" dirty="0"/>
              <a:t>10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86380" y="349251"/>
            <a:ext cx="3429024" cy="43654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56260" y="797560"/>
            <a:ext cx="8422640" cy="3394075"/>
          </a:xfrm>
        </p:spPr>
        <p:txBody>
          <a:bodyPr vert="eaVert"/>
          <a:lstStyle>
            <a:lvl1pPr>
              <a:buFont typeface="Wingdings" panose="05000000000000000000" charset="0"/>
              <a:buChar char=""/>
              <a:defRPr/>
            </a:lvl1pPr>
            <a:lvl2pPr>
              <a:buFont typeface="Wingdings" panose="05000000000000000000" charset="0"/>
              <a:buChar char=""/>
              <a:defRPr/>
            </a:lvl2pPr>
            <a:lvl3pPr>
              <a:buFont typeface="Wingdings" panose="05000000000000000000" charset="0"/>
              <a:buChar char=""/>
              <a:defRPr/>
            </a:lvl3pPr>
            <a:lvl4pPr>
              <a:buFont typeface="Webdings" panose="05030102010509060703" charset="0"/>
              <a:buChar char="4"/>
              <a:defRPr/>
            </a:lvl4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r>
              <a:rPr lang="zh-CN" altLang="en-US" dirty="0"/>
              <a:t>/</a:t>
            </a:r>
            <a:r>
              <a:rPr lang="en-US" altLang="zh-CN" dirty="0"/>
              <a:t>10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>
            <a:lvl1pPr>
              <a:buFont typeface="Wingdings" panose="05000000000000000000" charset="0"/>
              <a:buChar char=""/>
              <a:defRPr/>
            </a:lvl1pPr>
            <a:lvl2pPr>
              <a:buFont typeface="Wingdings" panose="05000000000000000000" charset="0"/>
              <a:buChar char=""/>
              <a:defRPr/>
            </a:lvl2pPr>
            <a:lvl3pPr>
              <a:buFont typeface="Wingdings" panose="05000000000000000000" charset="0"/>
              <a:buChar char=""/>
              <a:defRPr/>
            </a:lvl3pPr>
            <a:lvl4pPr>
              <a:buFont typeface="Webdings" panose="05030102010509060703" charset="0"/>
              <a:buChar char="4"/>
              <a:defRPr/>
            </a:lvl4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r>
              <a:rPr lang="zh-CN" altLang="en-US" dirty="0"/>
              <a:t>/</a:t>
            </a:r>
            <a:r>
              <a:rPr lang="en-US" altLang="zh-CN" dirty="0"/>
              <a:t>10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" y="0"/>
            <a:ext cx="9140842" cy="5143500"/>
          </a:xfrm>
          <a:prstGeom prst="rect">
            <a:avLst/>
          </a:prstGeom>
        </p:spPr>
      </p:pic>
      <p:sp>
        <p:nvSpPr>
          <p:cNvPr id="2051" name="标题 1"/>
          <p:cNvSpPr>
            <a:spLocks noGrp="1"/>
          </p:cNvSpPr>
          <p:nvPr>
            <p:ph type="ctrTitle" hasCustomPrompt="1"/>
          </p:nvPr>
        </p:nvSpPr>
        <p:spPr>
          <a:xfrm>
            <a:off x="685800" y="1635646"/>
            <a:ext cx="7772400" cy="11049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anchor="ctr">
            <a:normAutofit/>
          </a:bodyPr>
          <a:lstStyle>
            <a:lvl1pPr lvl="0" algn="ctr">
              <a:defRPr sz="4600" b="1" kern="1200">
                <a:solidFill>
                  <a:schemeClr val="bg1"/>
                </a:solidFill>
              </a:defRPr>
            </a:lvl1pPr>
          </a:lstStyle>
          <a:p>
            <a:pPr lvl="0" fontAlgn="base"/>
            <a:r>
              <a:rPr lang="en-US" altLang="zh-CN" strike="noStrike" noProof="1"/>
              <a:t>16/9</a:t>
            </a:r>
            <a:r>
              <a:rPr lang="zh-CN" altLang="en-US" strike="noStrike" noProof="1"/>
              <a:t>录屏模板</a:t>
            </a:r>
          </a:p>
        </p:txBody>
      </p:sp>
      <p:pic>
        <p:nvPicPr>
          <p:cNvPr id="2" name="Picture 5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84168" y="4544695"/>
            <a:ext cx="2896731" cy="455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" y="0"/>
            <a:ext cx="9140842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84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1031" name="标题占位符 1"/>
          <p:cNvSpPr>
            <a:spLocks noGrp="1"/>
          </p:cNvSpPr>
          <p:nvPr>
            <p:ph type="title"/>
          </p:nvPr>
        </p:nvSpPr>
        <p:spPr bwMode="auto">
          <a:xfrm>
            <a:off x="48260" y="286385"/>
            <a:ext cx="5874385" cy="5111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73735" y="977900"/>
            <a:ext cx="7797165" cy="31877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r>
              <a:rPr lang="en-US" altLang="zh-CN" dirty="0"/>
              <a:t>/10</a:t>
            </a:r>
            <a:endParaRPr lang="zh-CN" altLang="en-US" dirty="0"/>
          </a:p>
        </p:txBody>
      </p:sp>
      <p:pic>
        <p:nvPicPr>
          <p:cNvPr id="8" name="图片 7" descr="logo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441" y="-7620"/>
            <a:ext cx="149225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rgbClr val="0B9FDD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9ADA"/>
        </a:buClr>
        <a:buFont typeface="Wingdings" panose="05000000000000000000" charset="0"/>
        <a:buChar char=""/>
        <a:defRPr sz="2400" b="1" kern="1200">
          <a:solidFill>
            <a:srgbClr val="009ADA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9ADA"/>
        </a:buClr>
        <a:buFont typeface="Wingdings" panose="05000000000000000000" charset="0"/>
        <a:buChar char="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9ADA"/>
        </a:buClr>
        <a:buFont typeface="Wingdings" panose="05000000000000000000" charset="0"/>
        <a:buChar char="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9ADA"/>
        </a:buClr>
        <a:buFont typeface="Webdings" panose="05030102010509060703" charset="0"/>
        <a:buChar char="4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9ADA"/>
        </a:buClr>
        <a:buFont typeface="Wingdings" panose="05000000000000000000" charset="0"/>
        <a:buChar char=""/>
        <a:defRPr sz="1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5121"/>
          <p:cNvSpPr>
            <a:spLocks noGrp="1"/>
          </p:cNvSpPr>
          <p:nvPr>
            <p:ph type="ctrTitle"/>
          </p:nvPr>
        </p:nvSpPr>
        <p:spPr>
          <a:xfrm>
            <a:off x="467544" y="1707654"/>
            <a:ext cx="8136904" cy="1440160"/>
          </a:xfrm>
        </p:spPr>
        <p:txBody>
          <a:bodyPr wrap="square" anchor="ctr">
            <a:normAutofit fontScale="90000"/>
          </a:bodyPr>
          <a:lstStyle/>
          <a:p>
            <a:r>
              <a:rPr lang="zh-CN" altLang="en-US" sz="5400" dirty="0"/>
              <a:t>第二章</a:t>
            </a:r>
            <a:br>
              <a:rPr lang="zh-CN" altLang="en-US" sz="5400" dirty="0"/>
            </a:br>
            <a:r>
              <a:rPr lang="en-US" altLang="zh-CN" sz="5400" dirty="0">
                <a:sym typeface="+mn-ea"/>
              </a:rPr>
              <a:t>jQuery</a:t>
            </a:r>
            <a:r>
              <a:rPr lang="zh-CN" altLang="en-US" sz="5400" dirty="0">
                <a:sym typeface="+mn-ea"/>
              </a:rPr>
              <a:t>基本操作</a:t>
            </a:r>
            <a:endParaRPr lang="zh-CN" altLang="en-US" sz="5400" strike="noStrike" kern="1200" noProof="1">
              <a:solidFill>
                <a:srgbClr val="0099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sz="2775" dirty="0">
                <a:sym typeface="+mn-ea"/>
              </a:rPr>
              <a:t>追加和移除样式</a:t>
            </a:r>
            <a:r>
              <a:rPr lang="en-US" sz="2775" dirty="0">
                <a:sym typeface="+mn-ea"/>
              </a:rPr>
              <a:t>2-2</a:t>
            </a:r>
            <a:endParaRPr lang="en-US" altLang="zh-CN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移除样式</a:t>
            </a:r>
            <a:endParaRPr lang="zh-CN" altLang="en-US"/>
          </a:p>
        </p:txBody>
      </p:sp>
      <p:sp>
        <p:nvSpPr>
          <p:cNvPr id="7" name="AutoShape 3"/>
          <p:cNvSpPr>
            <a:spLocks noChangeArrowheads="1"/>
          </p:cNvSpPr>
          <p:nvPr/>
        </p:nvSpPr>
        <p:spPr bwMode="auto">
          <a:xfrm>
            <a:off x="1144667" y="1654794"/>
            <a:ext cx="5525839" cy="745332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fr-FR" sz="1500" b="1" dirty="0"/>
              <a:t>$(selector).removeClass(</a:t>
            </a:r>
            <a:r>
              <a:rPr lang="fr-FR" altLang="zh-CN" sz="1500" b="1" dirty="0"/>
              <a:t>"</a:t>
            </a:r>
            <a:r>
              <a:rPr lang="fr-FR" sz="1500" b="1" dirty="0"/>
              <a:t>class</a:t>
            </a:r>
            <a:r>
              <a:rPr lang="fr-FR" altLang="zh-CN" sz="1500" b="1" dirty="0"/>
              <a:t>"</a:t>
            </a:r>
            <a:r>
              <a:rPr lang="fr-FR" sz="1500" b="1" dirty="0"/>
              <a:t>)</a:t>
            </a:r>
            <a:r>
              <a:rPr lang="fr-FR" altLang="zh-CN" sz="1500" b="1" dirty="0"/>
              <a:t> ;</a:t>
            </a:r>
            <a:endParaRPr lang="fr-FR" sz="1500" b="1" dirty="0"/>
          </a:p>
          <a:p>
            <a:pPr>
              <a:lnSpc>
                <a:spcPct val="150000"/>
              </a:lnSpc>
              <a:defRPr/>
            </a:pPr>
            <a:r>
              <a:rPr lang="zh-CN" altLang="en-US" sz="1500" b="1" dirty="0"/>
              <a:t>或   </a:t>
            </a:r>
            <a:r>
              <a:rPr lang="en-US" altLang="zh-CN" sz="1500" b="1" dirty="0"/>
              <a:t>$(selector).</a:t>
            </a:r>
            <a:r>
              <a:rPr lang="fr-FR" sz="1500" b="1" dirty="0"/>
              <a:t>removeClass("class1 class2</a:t>
            </a:r>
            <a:r>
              <a:rPr lang="en-US" altLang="zh-CN" sz="1500" b="1" dirty="0"/>
              <a:t> … </a:t>
            </a:r>
            <a:r>
              <a:rPr lang="en-US" altLang="zh-CN" sz="1500" b="1" dirty="0" err="1"/>
              <a:t>classN</a:t>
            </a:r>
            <a:r>
              <a:rPr lang="en-US" altLang="zh-CN" sz="1500" b="1" dirty="0"/>
              <a:t> </a:t>
            </a:r>
            <a:r>
              <a:rPr lang="fr-FR" sz="1500" b="1" dirty="0"/>
              <a:t>")</a:t>
            </a:r>
            <a:r>
              <a:rPr lang="fr-FR" altLang="zh-CN" sz="1500" b="1" dirty="0"/>
              <a:t> ;</a:t>
            </a:r>
            <a:endParaRPr lang="en-US" sz="1500" b="1" dirty="0"/>
          </a:p>
        </p:txBody>
      </p:sp>
      <p:pic>
        <p:nvPicPr>
          <p:cNvPr id="2050" name="Picture 2" descr="F:\2016年工作\ACCP8.0产品开发\jQuery\案例源码\chapter08\Chapter08\图8.5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6" y="2672744"/>
            <a:ext cx="2576597" cy="158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AutoShape 3"/>
          <p:cNvSpPr>
            <a:spLocks noChangeArrowheads="1"/>
          </p:cNvSpPr>
          <p:nvPr/>
        </p:nvSpPr>
        <p:spPr bwMode="auto">
          <a:xfrm>
            <a:off x="3786009" y="2672693"/>
            <a:ext cx="4104456" cy="1095300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500" b="1" dirty="0"/>
              <a:t>$("h2").</a:t>
            </a:r>
            <a:r>
              <a:rPr lang="en-US" sz="1500" b="1" dirty="0" err="1"/>
              <a:t>mouseout</a:t>
            </a:r>
            <a:r>
              <a:rPr lang="en-US" sz="1500" b="1" dirty="0"/>
              <a:t>(function() {</a:t>
            </a:r>
          </a:p>
          <a:p>
            <a:pPr>
              <a:lnSpc>
                <a:spcPct val="150000"/>
              </a:lnSpc>
              <a:defRPr/>
            </a:pPr>
            <a:r>
              <a:rPr lang="en-US" sz="1500" b="1" dirty="0"/>
              <a:t>        $("p").</a:t>
            </a:r>
            <a:r>
              <a:rPr lang="en-US" sz="1500" b="1" dirty="0" err="1">
                <a:solidFill>
                  <a:srgbClr val="FF0000"/>
                </a:solidFill>
              </a:rPr>
              <a:t>removeClass</a:t>
            </a:r>
            <a:r>
              <a:rPr lang="en-US" sz="1500" b="1" dirty="0"/>
              <a:t>("text content");</a:t>
            </a:r>
          </a:p>
          <a:p>
            <a:pPr>
              <a:lnSpc>
                <a:spcPct val="150000"/>
              </a:lnSpc>
              <a:defRPr/>
            </a:pPr>
            <a:r>
              <a:rPr lang="en-US" sz="1500" b="1" dirty="0"/>
              <a:t>});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AE56052-9D6E-4F8E-AB49-C46D830F8944}"/>
              </a:ext>
            </a:extLst>
          </p:cNvPr>
          <p:cNvGrpSpPr/>
          <p:nvPr/>
        </p:nvGrpSpPr>
        <p:grpSpPr>
          <a:xfrm>
            <a:off x="240665" y="1529939"/>
            <a:ext cx="436880" cy="549275"/>
            <a:chOff x="2960053" y="2405380"/>
            <a:chExt cx="436880" cy="549275"/>
          </a:xfrm>
        </p:grpSpPr>
        <p:sp>
          <p:nvSpPr>
            <p:cNvPr id="20" name="TextBox 65">
              <a:extLst>
                <a:ext uri="{FF2B5EF4-FFF2-40B4-BE49-F238E27FC236}">
                  <a16:creationId xmlns:a16="http://schemas.microsoft.com/office/drawing/2014/main" id="{0338FF16-10F8-4CB4-AB7F-3C0453725EAF}"/>
                </a:ext>
              </a:extLst>
            </p:cNvPr>
            <p:cNvSpPr txBox="1"/>
            <p:nvPr/>
          </p:nvSpPr>
          <p:spPr>
            <a:xfrm>
              <a:off x="2960053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语法</a:t>
              </a:r>
            </a:p>
          </p:txBody>
        </p:sp>
        <p:pic>
          <p:nvPicPr>
            <p:cNvPr id="21" name="图片 20" descr="C:\Users\Lenovo\Desktop\icon\书籍.png书籍">
              <a:extLst>
                <a:ext uri="{FF2B5EF4-FFF2-40B4-BE49-F238E27FC236}">
                  <a16:creationId xmlns:a16="http://schemas.microsoft.com/office/drawing/2014/main" id="{CD4CA9B7-5ED5-4EA7-AEAB-8A8B71E79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021330" y="2405380"/>
              <a:ext cx="314325" cy="314325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B53853B-F6F3-4B12-A7E6-A0066FBE8009}"/>
              </a:ext>
            </a:extLst>
          </p:cNvPr>
          <p:cNvGrpSpPr/>
          <p:nvPr/>
        </p:nvGrpSpPr>
        <p:grpSpPr>
          <a:xfrm>
            <a:off x="269530" y="2434115"/>
            <a:ext cx="436880" cy="531495"/>
            <a:chOff x="3548698" y="2423160"/>
            <a:chExt cx="436880" cy="531495"/>
          </a:xfrm>
        </p:grpSpPr>
        <p:sp>
          <p:nvSpPr>
            <p:cNvPr id="25" name="TextBox 65">
              <a:extLst>
                <a:ext uri="{FF2B5EF4-FFF2-40B4-BE49-F238E27FC236}">
                  <a16:creationId xmlns:a16="http://schemas.microsoft.com/office/drawing/2014/main" id="{68AA58A8-9ED8-4291-91C3-A0D1742DC375}"/>
                </a:ext>
              </a:extLst>
            </p:cNvPr>
            <p:cNvSpPr txBox="1"/>
            <p:nvPr/>
          </p:nvSpPr>
          <p:spPr>
            <a:xfrm>
              <a:off x="3548698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示例</a:t>
              </a:r>
            </a:p>
          </p:txBody>
        </p:sp>
        <p:pic>
          <p:nvPicPr>
            <p:cNvPr id="26" name="图片 25" descr="C:\Users\Lenovo\Desktop\icon\电脑.png电脑">
              <a:extLst>
                <a:ext uri="{FF2B5EF4-FFF2-40B4-BE49-F238E27FC236}">
                  <a16:creationId xmlns:a16="http://schemas.microsoft.com/office/drawing/2014/main" id="{34BEA4E7-26B5-4B09-82E1-A63384664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627438" y="2423160"/>
              <a:ext cx="279400" cy="278765"/>
            </a:xfrm>
            <a:prstGeom prst="rect">
              <a:avLst/>
            </a:prstGeom>
          </p:spPr>
        </p:pic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46315AB-51FD-4F24-AC5E-9EFD280E92BE}"/>
              </a:ext>
            </a:extLst>
          </p:cNvPr>
          <p:cNvGrpSpPr/>
          <p:nvPr/>
        </p:nvGrpSpPr>
        <p:grpSpPr>
          <a:xfrm>
            <a:off x="2981419" y="4612243"/>
            <a:ext cx="3132349" cy="321469"/>
            <a:chOff x="2555776" y="4614386"/>
            <a:chExt cx="3132349" cy="321469"/>
          </a:xfrm>
        </p:grpSpPr>
        <p:sp>
          <p:nvSpPr>
            <p:cNvPr id="28" name="圆角矩形 7">
              <a:extLst>
                <a:ext uri="{FF2B5EF4-FFF2-40B4-BE49-F238E27FC236}">
                  <a16:creationId xmlns:a16="http://schemas.microsoft.com/office/drawing/2014/main" id="{754DBDC8-6C33-4287-89EF-423C9C725C68}"/>
                </a:ext>
              </a:extLst>
            </p:cNvPr>
            <p:cNvSpPr/>
            <p:nvPr/>
          </p:nvSpPr>
          <p:spPr bwMode="auto">
            <a:xfrm>
              <a:off x="2555776" y="4614386"/>
              <a:ext cx="342601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sp>
          <p:nvSpPr>
            <p:cNvPr id="29" name="圆角矩形 8">
              <a:extLst>
                <a:ext uri="{FF2B5EF4-FFF2-40B4-BE49-F238E27FC236}">
                  <a16:creationId xmlns:a16="http://schemas.microsoft.com/office/drawing/2014/main" id="{FA448D80-A520-4FB8-884B-E853821B7C21}"/>
                </a:ext>
              </a:extLst>
            </p:cNvPr>
            <p:cNvSpPr/>
            <p:nvPr/>
          </p:nvSpPr>
          <p:spPr bwMode="auto">
            <a:xfrm>
              <a:off x="2947320" y="4614386"/>
              <a:ext cx="2740805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pic>
          <p:nvPicPr>
            <p:cNvPr id="30" name="Picture 8" descr="说话气泡new">
              <a:extLst>
                <a:ext uri="{FF2B5EF4-FFF2-40B4-BE49-F238E27FC236}">
                  <a16:creationId xmlns:a16="http://schemas.microsoft.com/office/drawing/2014/main" id="{90519359-1D56-4665-9919-17053EC47F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4644057"/>
              <a:ext cx="391544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TextBox 10">
              <a:extLst>
                <a:ext uri="{FF2B5EF4-FFF2-40B4-BE49-F238E27FC236}">
                  <a16:creationId xmlns:a16="http://schemas.microsoft.com/office/drawing/2014/main" id="{8ED0D547-2F96-46F0-9F90-53CA3C435A9B}"/>
                </a:ext>
              </a:extLst>
            </p:cNvPr>
            <p:cNvSpPr txBox="1"/>
            <p:nvPr/>
          </p:nvSpPr>
          <p:spPr bwMode="auto">
            <a:xfrm>
              <a:off x="2958575" y="4647723"/>
              <a:ext cx="2624437" cy="27699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：追加和移除样式</a:t>
              </a:r>
            </a:p>
          </p:txBody>
        </p:sp>
      </p:grp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6193E319-459B-4A65-8BF0-5F1A1A09A3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10</a:t>
            </a:fld>
            <a:r>
              <a:rPr lang="en-US" altLang="zh-CN"/>
              <a:t>/50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sz="2775">
                <a:sym typeface="+mn-ea"/>
              </a:rPr>
              <a:t>切换样式</a:t>
            </a:r>
            <a:endParaRPr lang="zh-CN" altLang="en-US"/>
          </a:p>
        </p:txBody>
      </p:sp>
      <p:sp>
        <p:nvSpPr>
          <p:cNvPr id="8195" name="内容占位符 2"/>
          <p:cNvSpPr>
            <a:spLocks noGrp="1" noChangeArrowheads="1"/>
          </p:cNvSpPr>
          <p:nvPr>
            <p:ph idx="1"/>
          </p:nvPr>
        </p:nvSpPr>
        <p:spPr>
          <a:xfrm>
            <a:off x="578644" y="981075"/>
            <a:ext cx="8200549" cy="3613785"/>
          </a:xfrm>
        </p:spPr>
        <p:txBody>
          <a:bodyPr/>
          <a:lstStyle/>
          <a:p>
            <a:r>
              <a:rPr lang="fr-FR" dirty="0">
                <a:sym typeface="+mn-ea"/>
              </a:rPr>
              <a:t>toggleClass()</a:t>
            </a:r>
          </a:p>
          <a:p>
            <a:pPr lvl="1"/>
            <a:r>
              <a:rPr lang="zh-CN" altLang="en-US" sz="2220" dirty="0">
                <a:sym typeface="+mn-ea"/>
              </a:rPr>
              <a:t>模拟了</a:t>
            </a:r>
            <a:r>
              <a:rPr lang="fr-FR" sz="2220" dirty="0">
                <a:sym typeface="+mn-ea"/>
              </a:rPr>
              <a:t>addClass()</a:t>
            </a:r>
            <a:r>
              <a:rPr lang="zh-CN" altLang="en-US" sz="2220" dirty="0">
                <a:sym typeface="+mn-ea"/>
              </a:rPr>
              <a:t>与</a:t>
            </a:r>
            <a:r>
              <a:rPr lang="fr-FR" sz="2220" dirty="0">
                <a:sym typeface="+mn-ea"/>
              </a:rPr>
              <a:t>removeClass()</a:t>
            </a:r>
            <a:r>
              <a:rPr lang="zh-CN" altLang="en-US" sz="2220" dirty="0">
                <a:sym typeface="+mn-ea"/>
              </a:rPr>
              <a:t>实现样式切换的过程</a:t>
            </a:r>
            <a:endParaRPr lang="zh-CN" alt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1481741" y="2240899"/>
            <a:ext cx="3618402" cy="402803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fr-FR" sz="1500" b="1" dirty="0"/>
              <a:t>$(selector)</a:t>
            </a:r>
            <a:r>
              <a:rPr lang="fr-FR" sz="1500" b="1" dirty="0">
                <a:solidFill>
                  <a:srgbClr val="FF0000"/>
                </a:solidFill>
              </a:rPr>
              <a:t>.toggleClass</a:t>
            </a:r>
            <a:r>
              <a:rPr lang="fr-FR" sz="1500" b="1" dirty="0"/>
              <a:t>(class)</a:t>
            </a:r>
            <a:r>
              <a:rPr lang="fr-FR" altLang="zh-CN" sz="1500" b="1" dirty="0"/>
              <a:t> ;</a:t>
            </a:r>
            <a:endParaRPr lang="zh-CN" altLang="en-US" sz="1500" dirty="0"/>
          </a:p>
        </p:txBody>
      </p:sp>
      <p:sp>
        <p:nvSpPr>
          <p:cNvPr id="12" name="AutoShape 3"/>
          <p:cNvSpPr>
            <a:spLocks noChangeArrowheads="1"/>
          </p:cNvSpPr>
          <p:nvPr/>
        </p:nvSpPr>
        <p:spPr bwMode="auto">
          <a:xfrm>
            <a:off x="1481540" y="2820692"/>
            <a:ext cx="4104456" cy="1095300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500" b="1" dirty="0"/>
              <a:t>$("h2").click(function() {</a:t>
            </a:r>
          </a:p>
          <a:p>
            <a:pPr>
              <a:lnSpc>
                <a:spcPct val="150000"/>
              </a:lnSpc>
              <a:defRPr/>
            </a:pPr>
            <a:r>
              <a:rPr lang="en-US" sz="1500" b="1" dirty="0"/>
              <a:t>    $("p").</a:t>
            </a:r>
            <a:r>
              <a:rPr lang="en-US" sz="1500" b="1" dirty="0" err="1">
                <a:solidFill>
                  <a:srgbClr val="FF0000"/>
                </a:solidFill>
              </a:rPr>
              <a:t>toggleClass</a:t>
            </a:r>
            <a:r>
              <a:rPr lang="en-US" sz="1500" b="1" dirty="0"/>
              <a:t>("content  border");</a:t>
            </a:r>
          </a:p>
          <a:p>
            <a:pPr>
              <a:lnSpc>
                <a:spcPct val="150000"/>
              </a:lnSpc>
              <a:defRPr/>
            </a:pPr>
            <a:r>
              <a:rPr lang="en-US" sz="1500" b="1" dirty="0"/>
              <a:t>});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748" y="3584715"/>
            <a:ext cx="2878790" cy="1188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487" y="3604516"/>
            <a:ext cx="2826158" cy="1148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1AB6F9B9-15FA-4073-94EE-2548B0E24AC0}"/>
              </a:ext>
            </a:extLst>
          </p:cNvPr>
          <p:cNvGrpSpPr/>
          <p:nvPr/>
        </p:nvGrpSpPr>
        <p:grpSpPr>
          <a:xfrm>
            <a:off x="360183" y="2125044"/>
            <a:ext cx="436880" cy="549275"/>
            <a:chOff x="2960053" y="2405380"/>
            <a:chExt cx="436880" cy="549275"/>
          </a:xfrm>
        </p:grpSpPr>
        <p:sp>
          <p:nvSpPr>
            <p:cNvPr id="15" name="TextBox 65">
              <a:extLst>
                <a:ext uri="{FF2B5EF4-FFF2-40B4-BE49-F238E27FC236}">
                  <a16:creationId xmlns:a16="http://schemas.microsoft.com/office/drawing/2014/main" id="{BA656CCD-7B55-4884-97CD-34DD53127890}"/>
                </a:ext>
              </a:extLst>
            </p:cNvPr>
            <p:cNvSpPr txBox="1"/>
            <p:nvPr/>
          </p:nvSpPr>
          <p:spPr>
            <a:xfrm>
              <a:off x="2960053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语法</a:t>
              </a:r>
            </a:p>
          </p:txBody>
        </p:sp>
        <p:pic>
          <p:nvPicPr>
            <p:cNvPr id="17" name="图片 16" descr="C:\Users\Lenovo\Desktop\icon\书籍.png书籍">
              <a:extLst>
                <a:ext uri="{FF2B5EF4-FFF2-40B4-BE49-F238E27FC236}">
                  <a16:creationId xmlns:a16="http://schemas.microsoft.com/office/drawing/2014/main" id="{61BCAC18-6573-4C89-89AD-BD9155D80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021330" y="2405380"/>
              <a:ext cx="314325" cy="314325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695F2D2-8BDB-445E-9A00-7AAC42ED70D5}"/>
              </a:ext>
            </a:extLst>
          </p:cNvPr>
          <p:cNvGrpSpPr/>
          <p:nvPr/>
        </p:nvGrpSpPr>
        <p:grpSpPr>
          <a:xfrm>
            <a:off x="360182" y="2801892"/>
            <a:ext cx="436880" cy="531495"/>
            <a:chOff x="3548698" y="2423160"/>
            <a:chExt cx="436880" cy="531495"/>
          </a:xfrm>
        </p:grpSpPr>
        <p:sp>
          <p:nvSpPr>
            <p:cNvPr id="20" name="TextBox 65">
              <a:extLst>
                <a:ext uri="{FF2B5EF4-FFF2-40B4-BE49-F238E27FC236}">
                  <a16:creationId xmlns:a16="http://schemas.microsoft.com/office/drawing/2014/main" id="{6ABE8BB6-4651-4E5B-9E90-3442617BA4EC}"/>
                </a:ext>
              </a:extLst>
            </p:cNvPr>
            <p:cNvSpPr txBox="1"/>
            <p:nvPr/>
          </p:nvSpPr>
          <p:spPr>
            <a:xfrm>
              <a:off x="3548698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示例</a:t>
              </a:r>
            </a:p>
          </p:txBody>
        </p:sp>
        <p:pic>
          <p:nvPicPr>
            <p:cNvPr id="21" name="图片 20" descr="C:\Users\Lenovo\Desktop\icon\电脑.png电脑">
              <a:extLst>
                <a:ext uri="{FF2B5EF4-FFF2-40B4-BE49-F238E27FC236}">
                  <a16:creationId xmlns:a16="http://schemas.microsoft.com/office/drawing/2014/main" id="{7D6D6DF6-8D32-4D75-8C7C-DF1AD3C49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627438" y="2423160"/>
              <a:ext cx="279400" cy="278765"/>
            </a:xfrm>
            <a:prstGeom prst="rect">
              <a:avLst/>
            </a:prstGeom>
          </p:spPr>
        </p:pic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7CF8D2A-016F-4829-ADF7-0027AD1ECD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11</a:t>
            </a:fld>
            <a:r>
              <a:rPr lang="en-US" altLang="zh-CN"/>
              <a:t>/50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775" dirty="0">
                <a:sym typeface="+mn-ea"/>
              </a:rPr>
              <a:t>判断是否含指定的样式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sym typeface="+mn-ea"/>
              </a:rPr>
              <a:t>hasClass</a:t>
            </a:r>
            <a:r>
              <a:rPr lang="en-US" altLang="zh-CN" dirty="0">
                <a:sym typeface="+mn-ea"/>
              </a:rPr>
              <a:t>( )</a:t>
            </a:r>
            <a:r>
              <a:rPr lang="zh-CN" altLang="en-US" dirty="0">
                <a:sym typeface="+mn-ea"/>
              </a:rPr>
              <a:t>方法来判断是否包含指定的样式</a:t>
            </a:r>
            <a:endParaRPr lang="zh-CN" altLang="en-US" dirty="0"/>
          </a:p>
          <a:p>
            <a:endParaRPr lang="zh-CN" altLang="en-US"/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1166463" y="1641192"/>
            <a:ext cx="3618402" cy="402803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fr-FR" sz="1500" b="1" dirty="0"/>
              <a:t>$(selector). hasClass(class);</a:t>
            </a:r>
            <a:endParaRPr lang="zh-CN" altLang="en-US" sz="1500" dirty="0"/>
          </a:p>
        </p:txBody>
      </p:sp>
      <p:sp>
        <p:nvSpPr>
          <p:cNvPr id="13" name="AutoShape 3"/>
          <p:cNvSpPr>
            <a:spLocks noChangeArrowheads="1"/>
          </p:cNvSpPr>
          <p:nvPr/>
        </p:nvSpPr>
        <p:spPr bwMode="auto">
          <a:xfrm>
            <a:off x="1166337" y="2569369"/>
            <a:ext cx="3393281" cy="1787797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500" b="1" dirty="0"/>
              <a:t>$("h2").</a:t>
            </a:r>
            <a:r>
              <a:rPr lang="en-US" sz="1500" b="1" dirty="0" err="1"/>
              <a:t>mouseover</a:t>
            </a:r>
            <a:r>
              <a:rPr lang="en-US" sz="1500" b="1" dirty="0"/>
              <a:t>(function() {</a:t>
            </a:r>
          </a:p>
          <a:p>
            <a:pPr>
              <a:lnSpc>
                <a:spcPct val="150000"/>
              </a:lnSpc>
              <a:defRPr/>
            </a:pPr>
            <a:r>
              <a:rPr lang="en-US" sz="1500" b="1" dirty="0"/>
              <a:t>    if(!$("p").</a:t>
            </a:r>
            <a:r>
              <a:rPr lang="en-US" sz="1500" b="1" dirty="0" err="1">
                <a:solidFill>
                  <a:srgbClr val="FF0000"/>
                </a:solidFill>
              </a:rPr>
              <a:t>hasClass</a:t>
            </a:r>
            <a:r>
              <a:rPr lang="en-US" sz="1500" b="1" dirty="0"/>
              <a:t>("content ")){</a:t>
            </a:r>
          </a:p>
          <a:p>
            <a:pPr>
              <a:lnSpc>
                <a:spcPct val="150000"/>
              </a:lnSpc>
              <a:defRPr/>
            </a:pPr>
            <a:r>
              <a:rPr lang="en-US" sz="1500" b="1" dirty="0"/>
              <a:t>	$("p").</a:t>
            </a:r>
            <a:r>
              <a:rPr lang="en-US" sz="1500" b="1" dirty="0" err="1">
                <a:solidFill>
                  <a:srgbClr val="FF0000"/>
                </a:solidFill>
              </a:rPr>
              <a:t>addClass</a:t>
            </a:r>
            <a:r>
              <a:rPr lang="en-US" sz="1500" b="1" dirty="0"/>
              <a:t>("content ");</a:t>
            </a:r>
          </a:p>
          <a:p>
            <a:pPr>
              <a:lnSpc>
                <a:spcPct val="150000"/>
              </a:lnSpc>
              <a:defRPr/>
            </a:pPr>
            <a:r>
              <a:rPr lang="en-US" sz="1500" b="1" dirty="0"/>
              <a:t>	}</a:t>
            </a:r>
          </a:p>
          <a:p>
            <a:pPr>
              <a:lnSpc>
                <a:spcPct val="150000"/>
              </a:lnSpc>
              <a:defRPr/>
            </a:pPr>
            <a:r>
              <a:rPr lang="en-US" sz="1500" b="1" dirty="0"/>
              <a:t>});</a:t>
            </a:r>
          </a:p>
        </p:txBody>
      </p:sp>
      <p:sp>
        <p:nvSpPr>
          <p:cNvPr id="12" name="AutoShape 3"/>
          <p:cNvSpPr>
            <a:spLocks noChangeArrowheads="1"/>
          </p:cNvSpPr>
          <p:nvPr/>
        </p:nvSpPr>
        <p:spPr bwMode="auto">
          <a:xfrm>
            <a:off x="4713446" y="2566035"/>
            <a:ext cx="3805238" cy="1787797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500" b="1" dirty="0"/>
              <a:t>$("h2").</a:t>
            </a:r>
            <a:r>
              <a:rPr lang="en-US" sz="1500" b="1" dirty="0" err="1"/>
              <a:t>mouseout</a:t>
            </a:r>
            <a:r>
              <a:rPr lang="en-US" sz="1500" b="1" dirty="0"/>
              <a:t>(function() {</a:t>
            </a:r>
          </a:p>
          <a:p>
            <a:pPr>
              <a:lnSpc>
                <a:spcPct val="150000"/>
              </a:lnSpc>
              <a:defRPr/>
            </a:pPr>
            <a:r>
              <a:rPr lang="en-US" sz="1500" b="1" dirty="0"/>
              <a:t>      if($("p").</a:t>
            </a:r>
            <a:r>
              <a:rPr lang="en-US" sz="1500" b="1" dirty="0" err="1">
                <a:solidFill>
                  <a:srgbClr val="FF0000"/>
                </a:solidFill>
              </a:rPr>
              <a:t>hasClass</a:t>
            </a:r>
            <a:r>
              <a:rPr lang="en-US" sz="1500" b="1" dirty="0"/>
              <a:t>("content ")) {</a:t>
            </a:r>
          </a:p>
          <a:p>
            <a:pPr>
              <a:lnSpc>
                <a:spcPct val="150000"/>
              </a:lnSpc>
              <a:defRPr/>
            </a:pPr>
            <a:r>
              <a:rPr lang="en-US" sz="1500" b="1" dirty="0"/>
              <a:t>	$("p").</a:t>
            </a:r>
            <a:r>
              <a:rPr lang="en-US" sz="1500" b="1" dirty="0" err="1">
                <a:solidFill>
                  <a:srgbClr val="FF0000"/>
                </a:solidFill>
              </a:rPr>
              <a:t>removeClass</a:t>
            </a:r>
            <a:r>
              <a:rPr lang="en-US" sz="1500" b="1" dirty="0"/>
              <a:t>("content ");</a:t>
            </a:r>
          </a:p>
          <a:p>
            <a:pPr>
              <a:lnSpc>
                <a:spcPct val="150000"/>
              </a:lnSpc>
              <a:defRPr/>
            </a:pPr>
            <a:r>
              <a:rPr lang="en-US" sz="1500" b="1" dirty="0"/>
              <a:t>    }</a:t>
            </a:r>
          </a:p>
          <a:p>
            <a:pPr>
              <a:lnSpc>
                <a:spcPct val="150000"/>
              </a:lnSpc>
              <a:defRPr/>
            </a:pPr>
            <a:r>
              <a:rPr lang="en-US" sz="1500" b="1" dirty="0"/>
              <a:t>});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9CDD211-03CD-4C83-9ED9-5A9B86B42B58}"/>
              </a:ext>
            </a:extLst>
          </p:cNvPr>
          <p:cNvGrpSpPr/>
          <p:nvPr/>
        </p:nvGrpSpPr>
        <p:grpSpPr>
          <a:xfrm>
            <a:off x="310806" y="1494720"/>
            <a:ext cx="436880" cy="549275"/>
            <a:chOff x="2960053" y="2405380"/>
            <a:chExt cx="436880" cy="549275"/>
          </a:xfrm>
        </p:grpSpPr>
        <p:sp>
          <p:nvSpPr>
            <p:cNvPr id="21" name="TextBox 65">
              <a:extLst>
                <a:ext uri="{FF2B5EF4-FFF2-40B4-BE49-F238E27FC236}">
                  <a16:creationId xmlns:a16="http://schemas.microsoft.com/office/drawing/2014/main" id="{E8CA9C73-DA20-489F-BC43-6AFC93F1E017}"/>
                </a:ext>
              </a:extLst>
            </p:cNvPr>
            <p:cNvSpPr txBox="1"/>
            <p:nvPr/>
          </p:nvSpPr>
          <p:spPr>
            <a:xfrm>
              <a:off x="2960053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语法</a:t>
              </a:r>
            </a:p>
          </p:txBody>
        </p:sp>
        <p:pic>
          <p:nvPicPr>
            <p:cNvPr id="22" name="图片 21" descr="C:\Users\Lenovo\Desktop\icon\书籍.png书籍">
              <a:extLst>
                <a:ext uri="{FF2B5EF4-FFF2-40B4-BE49-F238E27FC236}">
                  <a16:creationId xmlns:a16="http://schemas.microsoft.com/office/drawing/2014/main" id="{29806450-CA33-40FF-870A-B4CFC5559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021330" y="2405380"/>
              <a:ext cx="314325" cy="314325"/>
            </a:xfrm>
            <a:prstGeom prst="rect">
              <a:avLst/>
            </a:prstGeom>
          </p:spPr>
        </p:pic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17CE3E9-74E4-4D3C-8D6B-A8E1271E9DB4}"/>
              </a:ext>
            </a:extLst>
          </p:cNvPr>
          <p:cNvGrpSpPr/>
          <p:nvPr/>
        </p:nvGrpSpPr>
        <p:grpSpPr>
          <a:xfrm>
            <a:off x="310806" y="2338943"/>
            <a:ext cx="436880" cy="531495"/>
            <a:chOff x="3548698" y="2423160"/>
            <a:chExt cx="436880" cy="531495"/>
          </a:xfrm>
        </p:grpSpPr>
        <p:sp>
          <p:nvSpPr>
            <p:cNvPr id="25" name="TextBox 65">
              <a:extLst>
                <a:ext uri="{FF2B5EF4-FFF2-40B4-BE49-F238E27FC236}">
                  <a16:creationId xmlns:a16="http://schemas.microsoft.com/office/drawing/2014/main" id="{3E318AC3-54D8-472F-967A-BC957F153E5B}"/>
                </a:ext>
              </a:extLst>
            </p:cNvPr>
            <p:cNvSpPr txBox="1"/>
            <p:nvPr/>
          </p:nvSpPr>
          <p:spPr>
            <a:xfrm>
              <a:off x="3548698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示例</a:t>
              </a:r>
            </a:p>
          </p:txBody>
        </p:sp>
        <p:pic>
          <p:nvPicPr>
            <p:cNvPr id="26" name="图片 25" descr="C:\Users\Lenovo\Desktop\icon\电脑.png电脑">
              <a:extLst>
                <a:ext uri="{FF2B5EF4-FFF2-40B4-BE49-F238E27FC236}">
                  <a16:creationId xmlns:a16="http://schemas.microsoft.com/office/drawing/2014/main" id="{B65397CE-F219-47DF-9619-BF8734B85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627438" y="2423160"/>
              <a:ext cx="279400" cy="278765"/>
            </a:xfrm>
            <a:prstGeom prst="rect">
              <a:avLst/>
            </a:prstGeom>
          </p:spPr>
        </p:pic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0D4B58EB-AC34-4595-807A-561A35282AAA}"/>
              </a:ext>
            </a:extLst>
          </p:cNvPr>
          <p:cNvGrpSpPr/>
          <p:nvPr/>
        </p:nvGrpSpPr>
        <p:grpSpPr>
          <a:xfrm>
            <a:off x="3005825" y="4610011"/>
            <a:ext cx="3132349" cy="321469"/>
            <a:chOff x="2555776" y="4614386"/>
            <a:chExt cx="3132349" cy="321469"/>
          </a:xfrm>
        </p:grpSpPr>
        <p:sp>
          <p:nvSpPr>
            <p:cNvPr id="28" name="圆角矩形 7">
              <a:extLst>
                <a:ext uri="{FF2B5EF4-FFF2-40B4-BE49-F238E27FC236}">
                  <a16:creationId xmlns:a16="http://schemas.microsoft.com/office/drawing/2014/main" id="{3F9CC831-733E-48BE-920F-0DC767483FBF}"/>
                </a:ext>
              </a:extLst>
            </p:cNvPr>
            <p:cNvSpPr/>
            <p:nvPr/>
          </p:nvSpPr>
          <p:spPr bwMode="auto">
            <a:xfrm>
              <a:off x="2555776" y="4614386"/>
              <a:ext cx="342601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sp>
          <p:nvSpPr>
            <p:cNvPr id="29" name="圆角矩形 8">
              <a:extLst>
                <a:ext uri="{FF2B5EF4-FFF2-40B4-BE49-F238E27FC236}">
                  <a16:creationId xmlns:a16="http://schemas.microsoft.com/office/drawing/2014/main" id="{99BB9173-0AA7-45C8-8634-6030B75EC0B4}"/>
                </a:ext>
              </a:extLst>
            </p:cNvPr>
            <p:cNvSpPr/>
            <p:nvPr/>
          </p:nvSpPr>
          <p:spPr bwMode="auto">
            <a:xfrm>
              <a:off x="2947320" y="4614386"/>
              <a:ext cx="2740805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pic>
          <p:nvPicPr>
            <p:cNvPr id="30" name="Picture 8" descr="说话气泡new">
              <a:extLst>
                <a:ext uri="{FF2B5EF4-FFF2-40B4-BE49-F238E27FC236}">
                  <a16:creationId xmlns:a16="http://schemas.microsoft.com/office/drawing/2014/main" id="{9265DD58-D0C2-4F13-8D3C-3B0F0137C8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4644057"/>
              <a:ext cx="391544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TextBox 10">
              <a:extLst>
                <a:ext uri="{FF2B5EF4-FFF2-40B4-BE49-F238E27FC236}">
                  <a16:creationId xmlns:a16="http://schemas.microsoft.com/office/drawing/2014/main" id="{95C64927-E598-4163-8B86-FAB92BC5EC8F}"/>
                </a:ext>
              </a:extLst>
            </p:cNvPr>
            <p:cNvSpPr txBox="1"/>
            <p:nvPr/>
          </p:nvSpPr>
          <p:spPr bwMode="auto">
            <a:xfrm>
              <a:off x="2883234" y="4647723"/>
              <a:ext cx="2775120" cy="27699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200" b="1" spc="225" dirty="0" err="1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hasClass</a:t>
              </a: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的用法</a:t>
              </a:r>
            </a:p>
          </p:txBody>
        </p:sp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1DDA7D7-0764-4702-AFE7-41D4A7696D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12</a:t>
            </a:fld>
            <a:r>
              <a:rPr lang="en-US" altLang="zh-CN"/>
              <a:t>/50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2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775" dirty="0">
                <a:sym typeface="+mn-ea"/>
              </a:rPr>
              <a:t>内容操作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sym typeface="+mn-ea"/>
              </a:rPr>
              <a:t>HTML</a:t>
            </a:r>
            <a:r>
              <a:rPr lang="zh-CN" altLang="en-US" dirty="0">
                <a:sym typeface="+mn-ea"/>
              </a:rPr>
              <a:t>代码操作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>
                <a:sym typeface="+mn-ea"/>
              </a:rPr>
              <a:t>标签内容操作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>
                <a:sym typeface="+mn-ea"/>
              </a:rPr>
              <a:t>属性值操作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68B5B1-1A49-4C75-9987-C1234E8694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13</a:t>
            </a:fld>
            <a:r>
              <a:rPr lang="en-US" altLang="zh-CN"/>
              <a:t>/50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75">
                <a:sym typeface="+mn-ea"/>
              </a:rPr>
              <a:t>HTML</a:t>
            </a:r>
            <a:r>
              <a:rPr sz="2775">
                <a:sym typeface="+mn-ea"/>
              </a:rPr>
              <a:t>代码操作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8644" y="981075"/>
            <a:ext cx="7994809" cy="3613785"/>
          </a:xfrm>
        </p:spPr>
        <p:txBody>
          <a:bodyPr/>
          <a:lstStyle/>
          <a:p>
            <a:r>
              <a:rPr lang="en-US" dirty="0">
                <a:sym typeface="+mn-ea"/>
              </a:rPr>
              <a:t>html()</a:t>
            </a:r>
            <a:r>
              <a:rPr lang="zh-CN" altLang="en-US" dirty="0">
                <a:sym typeface="+mn-ea"/>
              </a:rPr>
              <a:t>可以对</a:t>
            </a:r>
            <a:r>
              <a:rPr lang="en-US" dirty="0">
                <a:sym typeface="+mn-ea"/>
              </a:rPr>
              <a:t>HTML</a:t>
            </a:r>
            <a:r>
              <a:rPr lang="zh-CN" altLang="en-US" dirty="0">
                <a:sym typeface="+mn-ea"/>
              </a:rPr>
              <a:t>代码进行操作，类似于</a:t>
            </a:r>
            <a:r>
              <a:rPr lang="en-US" dirty="0">
                <a:sym typeface="+mn-ea"/>
              </a:rPr>
              <a:t>JS</a:t>
            </a:r>
            <a:r>
              <a:rPr lang="zh-CN" altLang="en-US" dirty="0">
                <a:sym typeface="+mn-ea"/>
              </a:rPr>
              <a:t>中的</a:t>
            </a:r>
            <a:r>
              <a:rPr lang="en-US" dirty="0" err="1">
                <a:sym typeface="+mn-ea"/>
              </a:rPr>
              <a:t>innerHTML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1287542" y="2165748"/>
            <a:ext cx="5143500" cy="848437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lnSpc>
                <a:spcPts val="1950"/>
              </a:lnSpc>
              <a:defRPr/>
            </a:pPr>
            <a:r>
              <a:rPr lang="en-US" sz="1500" b="1" dirty="0"/>
              <a:t>$("</a:t>
            </a:r>
            <a:r>
              <a:rPr lang="en-US" sz="1500" b="1" dirty="0" err="1"/>
              <a:t>div.left</a:t>
            </a:r>
            <a:r>
              <a:rPr lang="en-US" sz="1500" b="1" dirty="0"/>
              <a:t>").html();</a:t>
            </a:r>
          </a:p>
          <a:p>
            <a:pPr>
              <a:lnSpc>
                <a:spcPts val="1950"/>
              </a:lnSpc>
              <a:defRPr/>
            </a:pPr>
            <a:r>
              <a:rPr lang="zh-CN" altLang="en-US" sz="1500" b="1" dirty="0"/>
              <a:t>或</a:t>
            </a:r>
            <a:endParaRPr lang="en-US" sz="1500" b="1" dirty="0"/>
          </a:p>
          <a:p>
            <a:pPr>
              <a:lnSpc>
                <a:spcPts val="1950"/>
              </a:lnSpc>
              <a:defRPr/>
            </a:pPr>
            <a:r>
              <a:rPr lang="en-US" sz="1500" b="1" dirty="0"/>
              <a:t> $("</a:t>
            </a:r>
            <a:r>
              <a:rPr lang="en-US" sz="1500" b="1" dirty="0" err="1"/>
              <a:t>div.left</a:t>
            </a:r>
            <a:r>
              <a:rPr lang="en-US" sz="1500" b="1" dirty="0"/>
              <a:t>").html("&lt;div class='content'&gt;…&lt;/div&gt;");</a:t>
            </a:r>
            <a:endParaRPr lang="zh-CN" altLang="en-US" sz="1500" b="1" dirty="0"/>
          </a:p>
        </p:txBody>
      </p:sp>
      <p:sp>
        <p:nvSpPr>
          <p:cNvPr id="6" name="线形标注 1 5"/>
          <p:cNvSpPr/>
          <p:nvPr/>
        </p:nvSpPr>
        <p:spPr bwMode="auto">
          <a:xfrm>
            <a:off x="2995624" y="1795854"/>
            <a:ext cx="2143125" cy="321469"/>
          </a:xfrm>
          <a:prstGeom prst="borderCallout1">
            <a:avLst>
              <a:gd name="adj1" fmla="val 140884"/>
              <a:gd name="adj2" fmla="val -15283"/>
              <a:gd name="adj3" fmla="val 47590"/>
              <a:gd name="adj4" fmla="val -1192"/>
            </a:avLst>
          </a:prstGeom>
          <a:solidFill>
            <a:srgbClr val="0099D8"/>
          </a:solidFill>
          <a:ln w="38100" algn="ctr">
            <a:solidFill>
              <a:srgbClr val="0099D8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获取元素中的</a:t>
            </a:r>
            <a:r>
              <a:rPr lang="en-US" altLang="zh-CN" sz="1350" b="1" kern="0" dirty="0">
                <a:solidFill>
                  <a:schemeClr val="bg1"/>
                </a:solidFill>
                <a:latin typeface="+mn-ea"/>
              </a:rPr>
              <a:t>html</a:t>
            </a: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代码</a:t>
            </a:r>
          </a:p>
        </p:txBody>
      </p:sp>
      <p:sp>
        <p:nvSpPr>
          <p:cNvPr id="7" name="线形标注 1 6"/>
          <p:cNvSpPr/>
          <p:nvPr/>
        </p:nvSpPr>
        <p:spPr bwMode="auto">
          <a:xfrm>
            <a:off x="4926092" y="2267341"/>
            <a:ext cx="2143125" cy="321469"/>
          </a:xfrm>
          <a:prstGeom prst="borderCallout1">
            <a:avLst>
              <a:gd name="adj1" fmla="val 158662"/>
              <a:gd name="adj2" fmla="val -14393"/>
              <a:gd name="adj3" fmla="val 66677"/>
              <a:gd name="adj4" fmla="val 689"/>
            </a:avLst>
          </a:prstGeom>
          <a:solidFill>
            <a:srgbClr val="0099D8"/>
          </a:solidFill>
          <a:ln w="38100" algn="ctr">
            <a:solidFill>
              <a:srgbClr val="0099D8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设置元素中的</a:t>
            </a:r>
            <a:r>
              <a:rPr lang="en-US" altLang="zh-CN" sz="1350" b="1" kern="0" dirty="0">
                <a:solidFill>
                  <a:schemeClr val="bg1"/>
                </a:solidFill>
                <a:latin typeface="+mn-ea"/>
              </a:rPr>
              <a:t>html</a:t>
            </a: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代码</a:t>
            </a:r>
          </a:p>
        </p:txBody>
      </p:sp>
      <p:pic>
        <p:nvPicPr>
          <p:cNvPr id="3074" name="Picture 2" descr="F:\2016年工作\ACCP8.0产品开发\jQuery\案例源码\chapter08\Chapter08\图8.8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650" y="3066859"/>
            <a:ext cx="1877393" cy="163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F:\2016年工作\ACCP8.0产品开发\jQuery\案例源码\chapter08\Chapter08\图8.7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542" y="3075823"/>
            <a:ext cx="2909688" cy="163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直接箭头连接符 22"/>
          <p:cNvCxnSpPr>
            <a:stCxn id="3075" idx="3"/>
            <a:endCxn id="3074" idx="1"/>
          </p:cNvCxnSpPr>
          <p:nvPr/>
        </p:nvCxnSpPr>
        <p:spPr bwMode="auto">
          <a:xfrm flipV="1">
            <a:off x="4197707" y="3887389"/>
            <a:ext cx="355759" cy="3810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35D8017-3F56-4CB5-9751-94B60F66FA10}"/>
              </a:ext>
            </a:extLst>
          </p:cNvPr>
          <p:cNvGrpSpPr/>
          <p:nvPr/>
        </p:nvGrpSpPr>
        <p:grpSpPr>
          <a:xfrm>
            <a:off x="313591" y="2126764"/>
            <a:ext cx="436880" cy="549275"/>
            <a:chOff x="2960053" y="2405380"/>
            <a:chExt cx="436880" cy="549275"/>
          </a:xfrm>
        </p:grpSpPr>
        <p:sp>
          <p:nvSpPr>
            <p:cNvPr id="25" name="TextBox 65">
              <a:extLst>
                <a:ext uri="{FF2B5EF4-FFF2-40B4-BE49-F238E27FC236}">
                  <a16:creationId xmlns:a16="http://schemas.microsoft.com/office/drawing/2014/main" id="{1AA648E7-06C9-4654-840C-986C83CDE7F4}"/>
                </a:ext>
              </a:extLst>
            </p:cNvPr>
            <p:cNvSpPr txBox="1"/>
            <p:nvPr/>
          </p:nvSpPr>
          <p:spPr>
            <a:xfrm>
              <a:off x="2960053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语法</a:t>
              </a:r>
            </a:p>
          </p:txBody>
        </p:sp>
        <p:pic>
          <p:nvPicPr>
            <p:cNvPr id="26" name="图片 25" descr="C:\Users\Lenovo\Desktop\icon\书籍.png书籍">
              <a:extLst>
                <a:ext uri="{FF2B5EF4-FFF2-40B4-BE49-F238E27FC236}">
                  <a16:creationId xmlns:a16="http://schemas.microsoft.com/office/drawing/2014/main" id="{0637A262-D546-41CF-871D-66170C673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021330" y="2405380"/>
              <a:ext cx="314325" cy="314325"/>
            </a:xfrm>
            <a:prstGeom prst="rect">
              <a:avLst/>
            </a:prstGeom>
          </p:spPr>
        </p:pic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FAAB7CD-4EBF-4A3F-9AF7-447B3638B7F5}"/>
              </a:ext>
            </a:extLst>
          </p:cNvPr>
          <p:cNvGrpSpPr/>
          <p:nvPr/>
        </p:nvGrpSpPr>
        <p:grpSpPr>
          <a:xfrm>
            <a:off x="292139" y="2984014"/>
            <a:ext cx="436880" cy="531495"/>
            <a:chOff x="3548698" y="2423160"/>
            <a:chExt cx="436880" cy="531495"/>
          </a:xfrm>
        </p:grpSpPr>
        <p:sp>
          <p:nvSpPr>
            <p:cNvPr id="28" name="TextBox 65">
              <a:extLst>
                <a:ext uri="{FF2B5EF4-FFF2-40B4-BE49-F238E27FC236}">
                  <a16:creationId xmlns:a16="http://schemas.microsoft.com/office/drawing/2014/main" id="{4184C26A-8027-4AE2-8C17-F0BEEA367B52}"/>
                </a:ext>
              </a:extLst>
            </p:cNvPr>
            <p:cNvSpPr txBox="1"/>
            <p:nvPr/>
          </p:nvSpPr>
          <p:spPr>
            <a:xfrm>
              <a:off x="3548698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示例</a:t>
              </a:r>
            </a:p>
          </p:txBody>
        </p:sp>
        <p:pic>
          <p:nvPicPr>
            <p:cNvPr id="29" name="图片 28" descr="C:\Users\Lenovo\Desktop\icon\电脑.png电脑">
              <a:extLst>
                <a:ext uri="{FF2B5EF4-FFF2-40B4-BE49-F238E27FC236}">
                  <a16:creationId xmlns:a16="http://schemas.microsoft.com/office/drawing/2014/main" id="{E2F13AF1-0F7A-4D24-81E4-1F63A70C7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627438" y="2423160"/>
              <a:ext cx="279400" cy="278765"/>
            </a:xfrm>
            <a:prstGeom prst="rect">
              <a:avLst/>
            </a:prstGeom>
          </p:spPr>
        </p:pic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30792BA-58FB-4475-980D-F7F82710DA37}"/>
              </a:ext>
            </a:extLst>
          </p:cNvPr>
          <p:cNvGrpSpPr/>
          <p:nvPr/>
        </p:nvGrpSpPr>
        <p:grpSpPr>
          <a:xfrm>
            <a:off x="2865305" y="4749970"/>
            <a:ext cx="3132349" cy="321469"/>
            <a:chOff x="2555776" y="4614386"/>
            <a:chExt cx="3132349" cy="321469"/>
          </a:xfrm>
        </p:grpSpPr>
        <p:sp>
          <p:nvSpPr>
            <p:cNvPr id="31" name="圆角矩形 7">
              <a:extLst>
                <a:ext uri="{FF2B5EF4-FFF2-40B4-BE49-F238E27FC236}">
                  <a16:creationId xmlns:a16="http://schemas.microsoft.com/office/drawing/2014/main" id="{F1EF7173-7D69-4668-A5C5-1094E583D6B6}"/>
                </a:ext>
              </a:extLst>
            </p:cNvPr>
            <p:cNvSpPr/>
            <p:nvPr/>
          </p:nvSpPr>
          <p:spPr bwMode="auto">
            <a:xfrm>
              <a:off x="2555776" y="4614386"/>
              <a:ext cx="342601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sp>
          <p:nvSpPr>
            <p:cNvPr id="32" name="圆角矩形 8">
              <a:extLst>
                <a:ext uri="{FF2B5EF4-FFF2-40B4-BE49-F238E27FC236}">
                  <a16:creationId xmlns:a16="http://schemas.microsoft.com/office/drawing/2014/main" id="{CBF52C36-8FDF-4D94-86CF-099D3A206F9C}"/>
                </a:ext>
              </a:extLst>
            </p:cNvPr>
            <p:cNvSpPr/>
            <p:nvPr/>
          </p:nvSpPr>
          <p:spPr bwMode="auto">
            <a:xfrm>
              <a:off x="2947320" y="4614386"/>
              <a:ext cx="2740805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pic>
          <p:nvPicPr>
            <p:cNvPr id="33" name="Picture 8" descr="说话气泡new">
              <a:extLst>
                <a:ext uri="{FF2B5EF4-FFF2-40B4-BE49-F238E27FC236}">
                  <a16:creationId xmlns:a16="http://schemas.microsoft.com/office/drawing/2014/main" id="{04DC537A-6ADF-41FF-A48E-CF79B49915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4644057"/>
              <a:ext cx="391544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TextBox 10">
              <a:extLst>
                <a:ext uri="{FF2B5EF4-FFF2-40B4-BE49-F238E27FC236}">
                  <a16:creationId xmlns:a16="http://schemas.microsoft.com/office/drawing/2014/main" id="{22CFDC75-1FE1-4B12-BDE7-79370EB4E58C}"/>
                </a:ext>
              </a:extLst>
            </p:cNvPr>
            <p:cNvSpPr txBox="1"/>
            <p:nvPr/>
          </p:nvSpPr>
          <p:spPr bwMode="auto">
            <a:xfrm>
              <a:off x="3232689" y="4647723"/>
              <a:ext cx="2076210" cy="27699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</a:t>
              </a:r>
              <a:r>
                <a:rPr lang="zh-CN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</a:t>
              </a:r>
              <a:r>
                <a:rPr lang="en-US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：常见问题</a:t>
              </a:r>
            </a:p>
          </p:txBody>
        </p:sp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0946C46-186E-4193-8292-BF68BBF79C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14</a:t>
            </a:fld>
            <a:r>
              <a:rPr lang="en-US" altLang="zh-CN"/>
              <a:t>/50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775" dirty="0">
                <a:sym typeface="+mn-ea"/>
              </a:rPr>
              <a:t>标签内容操作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text()</a:t>
            </a:r>
            <a:r>
              <a:rPr lang="zh-CN" altLang="en-US" dirty="0">
                <a:sym typeface="+mn-ea"/>
              </a:rPr>
              <a:t>可以获取或设置元素的文本内容</a:t>
            </a:r>
            <a:endParaRPr lang="zh-CN" altLang="en-US" dirty="0"/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1120379" y="1998929"/>
            <a:ext cx="5143500" cy="784830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fr-FR" sz="1500" b="1" dirty="0"/>
              <a:t>$("div.left").text()</a:t>
            </a:r>
            <a:r>
              <a:rPr lang="en-US" sz="1500" b="1" dirty="0"/>
              <a:t>;</a:t>
            </a:r>
          </a:p>
          <a:p>
            <a:pPr>
              <a:defRPr/>
            </a:pPr>
            <a:r>
              <a:rPr lang="zh-CN" altLang="en-US" sz="1500" b="1" dirty="0"/>
              <a:t>或</a:t>
            </a:r>
            <a:endParaRPr lang="en-US" sz="1500" b="1" dirty="0"/>
          </a:p>
          <a:p>
            <a:pPr>
              <a:defRPr/>
            </a:pPr>
            <a:r>
              <a:rPr lang="en-US" sz="1500" b="1" dirty="0"/>
              <a:t> $("</a:t>
            </a:r>
            <a:r>
              <a:rPr lang="en-US" sz="1500" b="1" dirty="0" err="1"/>
              <a:t>div.left</a:t>
            </a:r>
            <a:r>
              <a:rPr lang="en-US" sz="1500" b="1" dirty="0"/>
              <a:t>").</a:t>
            </a:r>
            <a:r>
              <a:rPr lang="en-US" altLang="zh-CN" sz="1500" b="1" dirty="0"/>
              <a:t>text</a:t>
            </a:r>
            <a:r>
              <a:rPr lang="en-US" sz="1500" b="1" dirty="0"/>
              <a:t>("&lt;div class='content'&gt;…&lt;/div&gt;");</a:t>
            </a:r>
            <a:endParaRPr lang="zh-CN" altLang="en-US" sz="1500" b="1" dirty="0"/>
          </a:p>
        </p:txBody>
      </p:sp>
      <p:sp>
        <p:nvSpPr>
          <p:cNvPr id="6" name="线形标注 1 5"/>
          <p:cNvSpPr/>
          <p:nvPr/>
        </p:nvSpPr>
        <p:spPr bwMode="auto">
          <a:xfrm>
            <a:off x="2978944" y="1598393"/>
            <a:ext cx="2143125" cy="321469"/>
          </a:xfrm>
          <a:prstGeom prst="borderCallout1">
            <a:avLst>
              <a:gd name="adj1" fmla="val 143848"/>
              <a:gd name="adj2" fmla="val -17061"/>
              <a:gd name="adj3" fmla="val 35738"/>
              <a:gd name="adj4" fmla="val -748"/>
            </a:avLst>
          </a:prstGeom>
          <a:solidFill>
            <a:srgbClr val="0099D8"/>
          </a:solidFill>
          <a:ln w="38100" algn="ctr">
            <a:solidFill>
              <a:srgbClr val="0099D8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获取元素中的文本内容</a:t>
            </a:r>
          </a:p>
        </p:txBody>
      </p:sp>
      <p:sp>
        <p:nvSpPr>
          <p:cNvPr id="7" name="线形标注 1 6"/>
          <p:cNvSpPr/>
          <p:nvPr/>
        </p:nvSpPr>
        <p:spPr bwMode="auto">
          <a:xfrm>
            <a:off x="4598194" y="2023932"/>
            <a:ext cx="2143125" cy="321469"/>
          </a:xfrm>
          <a:prstGeom prst="borderCallout1">
            <a:avLst>
              <a:gd name="adj1" fmla="val 149774"/>
              <a:gd name="adj2" fmla="val -23728"/>
              <a:gd name="adj3" fmla="val 40010"/>
              <a:gd name="adj4" fmla="val -644"/>
            </a:avLst>
          </a:prstGeom>
          <a:solidFill>
            <a:srgbClr val="0099D8"/>
          </a:solidFill>
          <a:ln w="38100" algn="ctr">
            <a:solidFill>
              <a:srgbClr val="0099D8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设置元素中的文本内容</a:t>
            </a:r>
          </a:p>
        </p:txBody>
      </p:sp>
      <p:pic>
        <p:nvPicPr>
          <p:cNvPr id="4098" name="Picture 2" descr="F:\2016年工作\ACCP8.0产品开发\jQuery\案例源码\chapter08\Chapter08\图8.9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804" y="2909888"/>
            <a:ext cx="1929289" cy="1680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D51A9BE8-3F8B-4DCF-8D3A-80508FA5F9BD}"/>
              </a:ext>
            </a:extLst>
          </p:cNvPr>
          <p:cNvGrpSpPr/>
          <p:nvPr/>
        </p:nvGrpSpPr>
        <p:grpSpPr>
          <a:xfrm>
            <a:off x="2843808" y="4645942"/>
            <a:ext cx="3132349" cy="321469"/>
            <a:chOff x="2555776" y="4614386"/>
            <a:chExt cx="3132349" cy="321469"/>
          </a:xfrm>
        </p:grpSpPr>
        <p:sp>
          <p:nvSpPr>
            <p:cNvPr id="21" name="圆角矩形 7">
              <a:extLst>
                <a:ext uri="{FF2B5EF4-FFF2-40B4-BE49-F238E27FC236}">
                  <a16:creationId xmlns:a16="http://schemas.microsoft.com/office/drawing/2014/main" id="{46E0F7A6-A4CE-47DE-BB29-CBE9197F7B81}"/>
                </a:ext>
              </a:extLst>
            </p:cNvPr>
            <p:cNvSpPr/>
            <p:nvPr/>
          </p:nvSpPr>
          <p:spPr bwMode="auto">
            <a:xfrm>
              <a:off x="2555776" y="4614386"/>
              <a:ext cx="342601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sp>
          <p:nvSpPr>
            <p:cNvPr id="22" name="圆角矩形 8">
              <a:extLst>
                <a:ext uri="{FF2B5EF4-FFF2-40B4-BE49-F238E27FC236}">
                  <a16:creationId xmlns:a16="http://schemas.microsoft.com/office/drawing/2014/main" id="{1B013BD2-A3A6-45E2-A82E-2BCC284823B0}"/>
                </a:ext>
              </a:extLst>
            </p:cNvPr>
            <p:cNvSpPr/>
            <p:nvPr/>
          </p:nvSpPr>
          <p:spPr bwMode="auto">
            <a:xfrm>
              <a:off x="2947320" y="4614386"/>
              <a:ext cx="2740805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pic>
          <p:nvPicPr>
            <p:cNvPr id="23" name="Picture 8" descr="说话气泡new">
              <a:extLst>
                <a:ext uri="{FF2B5EF4-FFF2-40B4-BE49-F238E27FC236}">
                  <a16:creationId xmlns:a16="http://schemas.microsoft.com/office/drawing/2014/main" id="{CB9EB394-4A2E-40E4-9D7A-F669B1CCDC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4644057"/>
              <a:ext cx="391544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10">
              <a:extLst>
                <a:ext uri="{FF2B5EF4-FFF2-40B4-BE49-F238E27FC236}">
                  <a16:creationId xmlns:a16="http://schemas.microsoft.com/office/drawing/2014/main" id="{CA8817F1-F7FA-4916-B384-7C97DFB49B90}"/>
                </a:ext>
              </a:extLst>
            </p:cNvPr>
            <p:cNvSpPr txBox="1"/>
            <p:nvPr/>
          </p:nvSpPr>
          <p:spPr bwMode="auto">
            <a:xfrm>
              <a:off x="3232689" y="4647723"/>
              <a:ext cx="2076210" cy="27699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</a:t>
              </a:r>
              <a:r>
                <a:rPr lang="zh-CN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</a:t>
              </a:r>
              <a:r>
                <a:rPr lang="en-US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：常见问题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D72539A-5C5C-44A7-93E9-472C4F3B46DC}"/>
              </a:ext>
            </a:extLst>
          </p:cNvPr>
          <p:cNvGrpSpPr/>
          <p:nvPr/>
        </p:nvGrpSpPr>
        <p:grpSpPr>
          <a:xfrm>
            <a:off x="305345" y="1724291"/>
            <a:ext cx="436880" cy="549275"/>
            <a:chOff x="2960053" y="2405380"/>
            <a:chExt cx="436880" cy="549275"/>
          </a:xfrm>
        </p:grpSpPr>
        <p:sp>
          <p:nvSpPr>
            <p:cNvPr id="27" name="TextBox 65">
              <a:extLst>
                <a:ext uri="{FF2B5EF4-FFF2-40B4-BE49-F238E27FC236}">
                  <a16:creationId xmlns:a16="http://schemas.microsoft.com/office/drawing/2014/main" id="{C026EBFC-B5D0-4CB9-AA9F-9BA4BE2A918C}"/>
                </a:ext>
              </a:extLst>
            </p:cNvPr>
            <p:cNvSpPr txBox="1"/>
            <p:nvPr/>
          </p:nvSpPr>
          <p:spPr>
            <a:xfrm>
              <a:off x="2960053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语法</a:t>
              </a:r>
            </a:p>
          </p:txBody>
        </p:sp>
        <p:pic>
          <p:nvPicPr>
            <p:cNvPr id="28" name="图片 27" descr="C:\Users\Lenovo\Desktop\icon\书籍.png书籍">
              <a:extLst>
                <a:ext uri="{FF2B5EF4-FFF2-40B4-BE49-F238E27FC236}">
                  <a16:creationId xmlns:a16="http://schemas.microsoft.com/office/drawing/2014/main" id="{3D2D537D-A309-4F90-88D2-C1A4DCE16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021330" y="2405380"/>
              <a:ext cx="314325" cy="314325"/>
            </a:xfrm>
            <a:prstGeom prst="rect">
              <a:avLst/>
            </a:prstGeom>
          </p:spPr>
        </p:pic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2810BA44-27C7-4BC5-8853-FF62FB021869}"/>
              </a:ext>
            </a:extLst>
          </p:cNvPr>
          <p:cNvGrpSpPr/>
          <p:nvPr/>
        </p:nvGrpSpPr>
        <p:grpSpPr>
          <a:xfrm>
            <a:off x="292139" y="2984014"/>
            <a:ext cx="436880" cy="531495"/>
            <a:chOff x="3548698" y="2423160"/>
            <a:chExt cx="436880" cy="531495"/>
          </a:xfrm>
        </p:grpSpPr>
        <p:sp>
          <p:nvSpPr>
            <p:cNvPr id="30" name="TextBox 65">
              <a:extLst>
                <a:ext uri="{FF2B5EF4-FFF2-40B4-BE49-F238E27FC236}">
                  <a16:creationId xmlns:a16="http://schemas.microsoft.com/office/drawing/2014/main" id="{6502D32D-DFCC-4A82-B6FA-7CC4694569CA}"/>
                </a:ext>
              </a:extLst>
            </p:cNvPr>
            <p:cNvSpPr txBox="1"/>
            <p:nvPr/>
          </p:nvSpPr>
          <p:spPr>
            <a:xfrm>
              <a:off x="3548698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示例</a:t>
              </a:r>
            </a:p>
          </p:txBody>
        </p:sp>
        <p:pic>
          <p:nvPicPr>
            <p:cNvPr id="31" name="图片 30" descr="C:\Users\Lenovo\Desktop\icon\电脑.png电脑">
              <a:extLst>
                <a:ext uri="{FF2B5EF4-FFF2-40B4-BE49-F238E27FC236}">
                  <a16:creationId xmlns:a16="http://schemas.microsoft.com/office/drawing/2014/main" id="{1BEE1D19-634B-4EF3-B3E0-F967B7A61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627438" y="2423160"/>
              <a:ext cx="279400" cy="278765"/>
            </a:xfrm>
            <a:prstGeom prst="rect">
              <a:avLst/>
            </a:prstGeom>
          </p:spPr>
        </p:pic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1302A66-AB90-40A7-9FA9-49F36CC673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15</a:t>
            </a:fld>
            <a:r>
              <a:rPr lang="en-US" altLang="zh-CN"/>
              <a:t>/50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775" dirty="0">
                <a:sym typeface="+mn-ea"/>
              </a:rPr>
              <a:t>html( )</a:t>
            </a:r>
            <a:r>
              <a:rPr lang="zh-CN" altLang="zh-CN" sz="2775" dirty="0">
                <a:sym typeface="+mn-ea"/>
              </a:rPr>
              <a:t> 和</a:t>
            </a:r>
            <a:r>
              <a:rPr lang="en-US" altLang="zh-CN" sz="2775" dirty="0">
                <a:sym typeface="+mn-ea"/>
              </a:rPr>
              <a:t>text( )</a:t>
            </a:r>
            <a:r>
              <a:rPr lang="zh-CN" altLang="zh-CN" sz="2775" dirty="0">
                <a:sym typeface="+mn-ea"/>
              </a:rPr>
              <a:t>方法的区别</a:t>
            </a:r>
            <a:endParaRPr lang="zh-CN" altLang="en-US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1405256"/>
              </p:ext>
            </p:extLst>
          </p:nvPr>
        </p:nvGraphicFramePr>
        <p:xfrm>
          <a:off x="578644" y="981075"/>
          <a:ext cx="8015764" cy="3184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1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1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44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19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lang="zh-CN" altLang="en-US" sz="17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语法格式</a:t>
                      </a:r>
                    </a:p>
                  </a:txBody>
                  <a:tcPr marL="68579" marR="68579" marT="34276" marB="34276" anchor="ctr" horzOverflow="overflow"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lang="zh-CN" altLang="en-US" sz="17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参数说明</a:t>
                      </a:r>
                    </a:p>
                  </a:txBody>
                  <a:tcPr marL="68579" marR="68579" marT="34276" marB="34276" anchor="ctr" horzOverflow="overflow"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功能描述</a:t>
                      </a:r>
                    </a:p>
                  </a:txBody>
                  <a:tcPr marL="68579" marR="68579" marT="34276" marB="34276" anchor="ctr" horzOverflow="overflow">
                    <a:solidFill>
                      <a:srgbClr val="0099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53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4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html( )</a:t>
                      </a:r>
                      <a:endParaRPr kumimoji="0" lang="zh-CN" sz="14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sz="14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无参数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sz="14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用于获取第一个匹配元素的</a:t>
                      </a:r>
                      <a:r>
                        <a:rPr kumimoji="0" lang="en-US" sz="14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HTML</a:t>
                      </a:r>
                      <a:r>
                        <a:rPr kumimoji="0" lang="zh-CN" sz="14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内容或文本内容</a:t>
                      </a: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0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4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html(content)</a:t>
                      </a:r>
                      <a:endParaRPr kumimoji="0" lang="zh-CN" sz="14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4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content</a:t>
                      </a:r>
                      <a:r>
                        <a:rPr kumimoji="0" lang="zh-CN" sz="14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为元素的</a:t>
                      </a:r>
                      <a:r>
                        <a:rPr kumimoji="0" lang="en-US" sz="14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HTML</a:t>
                      </a:r>
                      <a:r>
                        <a:rPr kumimoji="0" lang="zh-CN" sz="14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内容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sz="14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用于设置所有匹配元素的</a:t>
                      </a:r>
                      <a:r>
                        <a:rPr kumimoji="0" lang="en-US" sz="14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HTML</a:t>
                      </a:r>
                      <a:r>
                        <a:rPr kumimoji="0" lang="zh-CN" sz="14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内容或文本内容</a:t>
                      </a: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76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4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text( )</a:t>
                      </a:r>
                      <a:endParaRPr kumimoji="0" lang="zh-CN" sz="14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sz="14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无参数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sz="14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用于获取所有匹配元素的文本内容</a:t>
                      </a: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865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4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 (content)</a:t>
                      </a:r>
                      <a:endParaRPr kumimoji="0" lang="zh-CN" sz="14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14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content</a:t>
                      </a:r>
                      <a:r>
                        <a:rPr kumimoji="0" lang="zh-CN" sz="14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为元素的文本内容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sz="14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用于设置所有匹配元素的文本内容</a:t>
                      </a: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776993A-C6BE-48DA-A5DC-53640DAF2A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16</a:t>
            </a:fld>
            <a:r>
              <a:rPr lang="en-US" altLang="zh-CN"/>
              <a:t>/50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775" dirty="0">
                <a:sym typeface="+mn-ea"/>
              </a:rPr>
              <a:t>属性值操作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78644" y="981075"/>
            <a:ext cx="8335804" cy="3613785"/>
          </a:xfrm>
        </p:spPr>
        <p:txBody>
          <a:bodyPr/>
          <a:lstStyle/>
          <a:p>
            <a:r>
              <a:rPr lang="en-US" altLang="zh-CN" dirty="0" err="1">
                <a:sym typeface="+mn-ea"/>
              </a:rPr>
              <a:t>val</a:t>
            </a:r>
            <a:r>
              <a:rPr lang="en-US" dirty="0">
                <a:sym typeface="+mn-ea"/>
              </a:rPr>
              <a:t>()</a:t>
            </a:r>
            <a:r>
              <a:rPr lang="zh-CN" altLang="en-US" dirty="0">
                <a:sym typeface="+mn-ea"/>
              </a:rPr>
              <a:t>可以获取或设置元素的</a:t>
            </a:r>
            <a:r>
              <a:rPr lang="en-US" dirty="0">
                <a:sym typeface="+mn-ea"/>
              </a:rPr>
              <a:t>value</a:t>
            </a:r>
            <a:r>
              <a:rPr lang="zh-CN" altLang="en-US" dirty="0">
                <a:sym typeface="+mn-ea"/>
              </a:rPr>
              <a:t>属性值</a:t>
            </a:r>
            <a:endParaRPr lang="zh-CN" altLang="en-US" dirty="0">
              <a:sym typeface="Arial" panose="020B0604020202020204" pitchFamily="34" charset="0"/>
            </a:endParaRPr>
          </a:p>
          <a:p>
            <a:pPr marL="457200" lvl="1" indent="0">
              <a:buNone/>
            </a:pPr>
            <a:endParaRPr lang="en-US" altLang="zh-CN" sz="2220" dirty="0">
              <a:sym typeface="Arial" panose="020B0604020202020204" pitchFamily="34" charset="0"/>
            </a:endParaRPr>
          </a:p>
          <a:p>
            <a:pPr lvl="1"/>
            <a:endParaRPr lang="en-US" altLang="zh-CN" sz="2220" dirty="0">
              <a:sym typeface="Arial" panose="020B0604020202020204" pitchFamily="34" charset="0"/>
            </a:endParaRPr>
          </a:p>
          <a:p>
            <a:pPr eaLnBrk="1" hangingPunct="1">
              <a:buClr>
                <a:srgbClr val="009E64"/>
              </a:buClr>
              <a:buFont typeface="Wingdings" panose="05000000000000000000" pitchFamily="2" charset="2"/>
            </a:pPr>
            <a:endParaRPr lang="en-US" altLang="zh-CN" sz="2220" dirty="0">
              <a:sym typeface="Arial" panose="020B0604020202020204" pitchFamily="34" charset="0"/>
            </a:endParaRPr>
          </a:p>
          <a:p>
            <a:pPr eaLnBrk="1" hangingPunct="1">
              <a:buClr>
                <a:srgbClr val="009E64"/>
              </a:buClr>
              <a:buFont typeface="Wingdings" panose="05000000000000000000" pitchFamily="2" charset="2"/>
            </a:pPr>
            <a:endParaRPr lang="en-US" altLang="zh-CN" sz="2220" dirty="0">
              <a:sym typeface="Arial" panose="020B0604020202020204" pitchFamily="34" charset="0"/>
            </a:endParaRPr>
          </a:p>
          <a:p>
            <a:pPr eaLnBrk="1" hangingPunct="1">
              <a:buClr>
                <a:srgbClr val="009E64"/>
              </a:buClr>
              <a:buFont typeface="Wingdings" panose="05000000000000000000" pitchFamily="2" charset="2"/>
            </a:pPr>
            <a:endParaRPr lang="zh-CN" altLang="en-US" dirty="0"/>
          </a:p>
        </p:txBody>
      </p:sp>
      <p:sp>
        <p:nvSpPr>
          <p:cNvPr id="3" name="AutoShape 3"/>
          <p:cNvSpPr>
            <a:spLocks noChangeArrowheads="1"/>
          </p:cNvSpPr>
          <p:nvPr/>
        </p:nvSpPr>
        <p:spPr bwMode="auto">
          <a:xfrm>
            <a:off x="1182291" y="2129076"/>
            <a:ext cx="3598292" cy="745332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fr-FR" sz="1500" b="1" dirty="0"/>
              <a:t>$(this).val();</a:t>
            </a:r>
            <a:endParaRPr lang="en-US" sz="1500" dirty="0"/>
          </a:p>
          <a:p>
            <a:pPr>
              <a:lnSpc>
                <a:spcPct val="150000"/>
              </a:lnSpc>
              <a:defRPr/>
            </a:pPr>
            <a:r>
              <a:rPr lang="zh-CN" altLang="en-US" sz="1500" b="1" dirty="0"/>
              <a:t>或    </a:t>
            </a:r>
            <a:r>
              <a:rPr lang="en-US" sz="1500" dirty="0"/>
              <a:t> </a:t>
            </a:r>
            <a:r>
              <a:rPr lang="fr-FR" sz="1500" b="1" dirty="0"/>
              <a:t>$(this).val(value);</a:t>
            </a:r>
            <a:endParaRPr lang="zh-CN" altLang="en-US" sz="1500" dirty="0"/>
          </a:p>
        </p:txBody>
      </p:sp>
      <p:sp>
        <p:nvSpPr>
          <p:cNvPr id="6" name="线形标注 1 5"/>
          <p:cNvSpPr/>
          <p:nvPr/>
        </p:nvSpPr>
        <p:spPr bwMode="auto">
          <a:xfrm>
            <a:off x="2682478" y="1612918"/>
            <a:ext cx="2250281" cy="321469"/>
          </a:xfrm>
          <a:prstGeom prst="borderCallout1">
            <a:avLst>
              <a:gd name="adj1" fmla="val 203274"/>
              <a:gd name="adj2" fmla="val -23005"/>
              <a:gd name="adj3" fmla="val 38701"/>
              <a:gd name="adj4" fmla="val 458"/>
            </a:avLst>
          </a:prstGeom>
          <a:solidFill>
            <a:srgbClr val="0099D8"/>
          </a:solidFill>
          <a:ln w="38100" algn="ctr">
            <a:solidFill>
              <a:srgbClr val="0099D8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获取元素的</a:t>
            </a:r>
            <a:r>
              <a:rPr lang="en-US" altLang="zh-CN" sz="1350" b="1" kern="0" dirty="0">
                <a:solidFill>
                  <a:schemeClr val="bg1"/>
                </a:solidFill>
                <a:latin typeface="+mn-ea"/>
              </a:rPr>
              <a:t>value</a:t>
            </a: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属性值</a:t>
            </a:r>
          </a:p>
        </p:txBody>
      </p:sp>
      <p:sp>
        <p:nvSpPr>
          <p:cNvPr id="7" name="线形标注 1 6"/>
          <p:cNvSpPr/>
          <p:nvPr/>
        </p:nvSpPr>
        <p:spPr bwMode="auto">
          <a:xfrm>
            <a:off x="3271838" y="2080651"/>
            <a:ext cx="2143125" cy="321469"/>
          </a:xfrm>
          <a:prstGeom prst="borderCallout1">
            <a:avLst>
              <a:gd name="adj1" fmla="val 170849"/>
              <a:gd name="adj2" fmla="val -31246"/>
              <a:gd name="adj3" fmla="val 32314"/>
              <a:gd name="adj4" fmla="val -442"/>
            </a:avLst>
          </a:prstGeom>
          <a:solidFill>
            <a:srgbClr val="0099D8"/>
          </a:solidFill>
          <a:ln w="38100" algn="ctr">
            <a:solidFill>
              <a:srgbClr val="0099D8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设置元素的</a:t>
            </a:r>
            <a:r>
              <a:rPr lang="en-US" altLang="zh-CN" sz="1350" b="1" kern="0" dirty="0">
                <a:solidFill>
                  <a:schemeClr val="bg1"/>
                </a:solidFill>
                <a:latin typeface="+mn-ea"/>
              </a:rPr>
              <a:t>value</a:t>
            </a: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属性值</a:t>
            </a:r>
          </a:p>
        </p:txBody>
      </p:sp>
      <p:pic>
        <p:nvPicPr>
          <p:cNvPr id="5122" name="Picture 2" descr="F:\2016年工作\ACCP8.0产品开发\jQuery\案例源码\chapter08\Chapter08\图8.10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316" y="3174682"/>
            <a:ext cx="2941348" cy="111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F:\2016年工作\ACCP8.0产品开发\jQuery\案例源码\chapter08\Chapter08\图8.11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268" y="3174683"/>
            <a:ext cx="2938939" cy="111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29845635-3F57-40E0-8047-26B9E6E4B9DF}"/>
              </a:ext>
            </a:extLst>
          </p:cNvPr>
          <p:cNvGrpSpPr/>
          <p:nvPr/>
        </p:nvGrpSpPr>
        <p:grpSpPr>
          <a:xfrm>
            <a:off x="305345" y="1724291"/>
            <a:ext cx="436880" cy="549275"/>
            <a:chOff x="2960053" y="2405380"/>
            <a:chExt cx="436880" cy="549275"/>
          </a:xfrm>
        </p:grpSpPr>
        <p:sp>
          <p:nvSpPr>
            <p:cNvPr id="22" name="TextBox 65">
              <a:extLst>
                <a:ext uri="{FF2B5EF4-FFF2-40B4-BE49-F238E27FC236}">
                  <a16:creationId xmlns:a16="http://schemas.microsoft.com/office/drawing/2014/main" id="{24A57A45-AC50-4956-960D-B2D5F1807C81}"/>
                </a:ext>
              </a:extLst>
            </p:cNvPr>
            <p:cNvSpPr txBox="1"/>
            <p:nvPr/>
          </p:nvSpPr>
          <p:spPr>
            <a:xfrm>
              <a:off x="2960053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语法</a:t>
              </a:r>
            </a:p>
          </p:txBody>
        </p:sp>
        <p:pic>
          <p:nvPicPr>
            <p:cNvPr id="23" name="图片 22" descr="C:\Users\Lenovo\Desktop\icon\书籍.png书籍">
              <a:extLst>
                <a:ext uri="{FF2B5EF4-FFF2-40B4-BE49-F238E27FC236}">
                  <a16:creationId xmlns:a16="http://schemas.microsoft.com/office/drawing/2014/main" id="{42FA1A93-8A73-4266-9930-591E066BE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021330" y="2405380"/>
              <a:ext cx="314325" cy="314325"/>
            </a:xfrm>
            <a:prstGeom prst="rect">
              <a:avLst/>
            </a:prstGeom>
          </p:spPr>
        </p:pic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2867411A-4C56-4FF1-9190-C8AB21C55F25}"/>
              </a:ext>
            </a:extLst>
          </p:cNvPr>
          <p:cNvGrpSpPr/>
          <p:nvPr/>
        </p:nvGrpSpPr>
        <p:grpSpPr>
          <a:xfrm>
            <a:off x="243660" y="2848507"/>
            <a:ext cx="436880" cy="531495"/>
            <a:chOff x="3548698" y="2423160"/>
            <a:chExt cx="436880" cy="531495"/>
          </a:xfrm>
        </p:grpSpPr>
        <p:sp>
          <p:nvSpPr>
            <p:cNvPr id="26" name="TextBox 65">
              <a:extLst>
                <a:ext uri="{FF2B5EF4-FFF2-40B4-BE49-F238E27FC236}">
                  <a16:creationId xmlns:a16="http://schemas.microsoft.com/office/drawing/2014/main" id="{9CE03F50-7D8B-4B11-90E3-3488D72D606E}"/>
                </a:ext>
              </a:extLst>
            </p:cNvPr>
            <p:cNvSpPr txBox="1"/>
            <p:nvPr/>
          </p:nvSpPr>
          <p:spPr>
            <a:xfrm>
              <a:off x="3548698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示例</a:t>
              </a:r>
            </a:p>
          </p:txBody>
        </p:sp>
        <p:pic>
          <p:nvPicPr>
            <p:cNvPr id="27" name="图片 26" descr="C:\Users\Lenovo\Desktop\icon\电脑.png电脑">
              <a:extLst>
                <a:ext uri="{FF2B5EF4-FFF2-40B4-BE49-F238E27FC236}">
                  <a16:creationId xmlns:a16="http://schemas.microsoft.com/office/drawing/2014/main" id="{8403540F-5556-4406-BF65-A17700E54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627438" y="2423160"/>
              <a:ext cx="279400" cy="278765"/>
            </a:xfrm>
            <a:prstGeom prst="rect">
              <a:avLst/>
            </a:prstGeom>
          </p:spPr>
        </p:pic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475BCDB2-9A03-4392-A025-73C09E6118E1}"/>
              </a:ext>
            </a:extLst>
          </p:cNvPr>
          <p:cNvGrpSpPr/>
          <p:nvPr/>
        </p:nvGrpSpPr>
        <p:grpSpPr>
          <a:xfrm>
            <a:off x="2682478" y="4540945"/>
            <a:ext cx="3132349" cy="321469"/>
            <a:chOff x="2555776" y="4614386"/>
            <a:chExt cx="3132349" cy="321469"/>
          </a:xfrm>
        </p:grpSpPr>
        <p:sp>
          <p:nvSpPr>
            <p:cNvPr id="29" name="圆角矩形 7">
              <a:extLst>
                <a:ext uri="{FF2B5EF4-FFF2-40B4-BE49-F238E27FC236}">
                  <a16:creationId xmlns:a16="http://schemas.microsoft.com/office/drawing/2014/main" id="{03DF4F98-F07D-49D8-8685-5D00434D687C}"/>
                </a:ext>
              </a:extLst>
            </p:cNvPr>
            <p:cNvSpPr/>
            <p:nvPr/>
          </p:nvSpPr>
          <p:spPr bwMode="auto">
            <a:xfrm>
              <a:off x="2555776" y="4614386"/>
              <a:ext cx="342601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sp>
          <p:nvSpPr>
            <p:cNvPr id="30" name="圆角矩形 8">
              <a:extLst>
                <a:ext uri="{FF2B5EF4-FFF2-40B4-BE49-F238E27FC236}">
                  <a16:creationId xmlns:a16="http://schemas.microsoft.com/office/drawing/2014/main" id="{68D95D62-51DE-4A3B-A538-E97B708FB466}"/>
                </a:ext>
              </a:extLst>
            </p:cNvPr>
            <p:cNvSpPr/>
            <p:nvPr/>
          </p:nvSpPr>
          <p:spPr bwMode="auto">
            <a:xfrm>
              <a:off x="2947320" y="4614386"/>
              <a:ext cx="2740805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pic>
          <p:nvPicPr>
            <p:cNvPr id="31" name="Picture 8" descr="说话气泡new">
              <a:extLst>
                <a:ext uri="{FF2B5EF4-FFF2-40B4-BE49-F238E27FC236}">
                  <a16:creationId xmlns:a16="http://schemas.microsoft.com/office/drawing/2014/main" id="{C02F4CC3-2937-4BEC-AD06-11C4C5F93D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4644057"/>
              <a:ext cx="391544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Box 10">
              <a:extLst>
                <a:ext uri="{FF2B5EF4-FFF2-40B4-BE49-F238E27FC236}">
                  <a16:creationId xmlns:a16="http://schemas.microsoft.com/office/drawing/2014/main" id="{08AC86C0-4C6C-4415-8969-94F4E602F9CB}"/>
                </a:ext>
              </a:extLst>
            </p:cNvPr>
            <p:cNvSpPr txBox="1"/>
            <p:nvPr/>
          </p:nvSpPr>
          <p:spPr bwMode="auto">
            <a:xfrm>
              <a:off x="3141318" y="4647723"/>
              <a:ext cx="2258952" cy="27699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</a:t>
              </a:r>
              <a:r>
                <a:rPr lang="zh-CN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</a:t>
              </a:r>
              <a:r>
                <a:rPr lang="en-US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：搜索框特效</a:t>
              </a:r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C46F10-DA5E-4515-BC63-133FC86289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17</a:t>
            </a:fld>
            <a:r>
              <a:rPr lang="en-US" altLang="zh-CN"/>
              <a:t>/50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内容占位符 2"/>
          <p:cNvSpPr>
            <a:spLocks noGrp="1"/>
          </p:cNvSpPr>
          <p:nvPr>
            <p:ph idx="1"/>
          </p:nvPr>
        </p:nvSpPr>
        <p:spPr>
          <a:xfrm>
            <a:off x="578644" y="981075"/>
            <a:ext cx="8563451" cy="3613785"/>
          </a:xfrm>
        </p:spPr>
        <p:txBody>
          <a:bodyPr/>
          <a:lstStyle/>
          <a:p>
            <a:r>
              <a:rPr lang="zh-CN" altLang="en-US" dirty="0"/>
              <a:t>需求说明</a:t>
            </a:r>
            <a:endParaRPr lang="en-US" altLang="zh-CN" dirty="0"/>
          </a:p>
          <a:p>
            <a:pPr lvl="1">
              <a:defRPr/>
            </a:pPr>
            <a:r>
              <a:rPr lang="zh-CN" altLang="en-US" sz="1800" dirty="0">
                <a:sym typeface="+mn-ea"/>
              </a:rPr>
              <a:t>当鼠标指针移过商品信息时，使用</a:t>
            </a:r>
            <a:r>
              <a:rPr lang="en-US" altLang="zh-CN" sz="1800" dirty="0" err="1">
                <a:sym typeface="+mn-ea"/>
              </a:rPr>
              <a:t>addClass</a:t>
            </a:r>
            <a:r>
              <a:rPr lang="en-US" altLang="zh-CN" sz="1800" dirty="0">
                <a:sym typeface="+mn-ea"/>
              </a:rPr>
              <a:t>( )</a:t>
            </a:r>
            <a:r>
              <a:rPr lang="zh-CN" altLang="en-US" sz="1800" dirty="0">
                <a:sym typeface="+mn-ea"/>
              </a:rPr>
              <a:t>添加如图中间图片所示的样式，边框及背景颜色值为</a:t>
            </a:r>
            <a:r>
              <a:rPr lang="en-US" altLang="zh-CN" sz="1800" dirty="0">
                <a:sym typeface="+mn-ea"/>
              </a:rPr>
              <a:t>#D51938</a:t>
            </a:r>
            <a:r>
              <a:rPr lang="zh-CN" altLang="en-US" sz="1800" dirty="0">
                <a:sym typeface="+mn-ea"/>
              </a:rPr>
              <a:t>，说明文字变为白色</a:t>
            </a:r>
            <a:endParaRPr lang="zh-CN" altLang="en-US" sz="1800" dirty="0"/>
          </a:p>
          <a:p>
            <a:pPr lvl="1">
              <a:defRPr/>
            </a:pPr>
            <a:r>
              <a:rPr lang="zh-CN" altLang="en-US" sz="1800" dirty="0">
                <a:sym typeface="+mn-ea"/>
              </a:rPr>
              <a:t>当鼠标指针移出时，使用</a:t>
            </a:r>
            <a:r>
              <a:rPr lang="en-US" altLang="zh-CN" sz="1800" dirty="0" err="1">
                <a:sym typeface="+mn-ea"/>
              </a:rPr>
              <a:t>removeClass</a:t>
            </a:r>
            <a:r>
              <a:rPr lang="en-US" altLang="zh-CN" sz="1800" dirty="0">
                <a:sym typeface="+mn-ea"/>
              </a:rPr>
              <a:t>( )</a:t>
            </a:r>
            <a:r>
              <a:rPr lang="zh-CN" altLang="en-US" sz="1800" dirty="0">
                <a:sym typeface="+mn-ea"/>
              </a:rPr>
              <a:t>恢复初始状态</a:t>
            </a:r>
            <a:endParaRPr lang="en-US" altLang="zh-CN" sz="1800" dirty="0">
              <a:sym typeface="+mn-ea"/>
            </a:endParaRPr>
          </a:p>
          <a:p>
            <a:pPr lvl="1"/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775" dirty="0"/>
              <a:t>练习</a:t>
            </a:r>
            <a:r>
              <a:rPr lang="en-US" altLang="zh-CN" sz="2775" dirty="0"/>
              <a:t>1—</a:t>
            </a:r>
            <a:r>
              <a:rPr lang="zh-CN" altLang="en-US" sz="2775" dirty="0">
                <a:sym typeface="+mn-ea"/>
              </a:rPr>
              <a:t>制作今日团购模块</a:t>
            </a:r>
            <a:endParaRPr lang="zh-CN" altLang="en-US" dirty="0"/>
          </a:p>
        </p:txBody>
      </p:sp>
      <p:sp>
        <p:nvSpPr>
          <p:cNvPr id="588807" name="AutoShape 7"/>
          <p:cNvSpPr>
            <a:spLocks noChangeArrowheads="1"/>
          </p:cNvSpPr>
          <p:nvPr/>
        </p:nvSpPr>
        <p:spPr bwMode="auto">
          <a:xfrm>
            <a:off x="3373279" y="4692224"/>
            <a:ext cx="1846793" cy="332006"/>
          </a:xfrm>
          <a:prstGeom prst="wedgeRoundRectCallout">
            <a:avLst>
              <a:gd name="adj1" fmla="val -127"/>
              <a:gd name="adj2" fmla="val -48992"/>
              <a:gd name="adj3" fmla="val 16667"/>
            </a:avLst>
          </a:prstGeom>
          <a:solidFill>
            <a:srgbClr val="0099D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marL="0" lvl="1" indent="-214313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完成时间：1</a:t>
            </a:r>
            <a:r>
              <a:rPr lang="en-US"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5</a:t>
            </a:r>
            <a:r>
              <a:rPr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分钟</a:t>
            </a:r>
          </a:p>
        </p:txBody>
      </p:sp>
      <p:pic>
        <p:nvPicPr>
          <p:cNvPr id="6146" name="Picture 2" descr="F:\2016年工作\ACCP8.0产品开发\jQuery\案例源码\chapter08\Chapter08\图8.1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402" y="2917362"/>
            <a:ext cx="4640179" cy="171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D663EF-FBC2-446D-8694-61A3D6D8DC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18</a:t>
            </a:fld>
            <a:r>
              <a:rPr lang="en-US" altLang="zh-CN"/>
              <a:t>/50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8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8807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内容占位符 2"/>
          <p:cNvSpPr>
            <a:spLocks noGrp="1"/>
          </p:cNvSpPr>
          <p:nvPr>
            <p:ph idx="1"/>
          </p:nvPr>
        </p:nvSpPr>
        <p:spPr>
          <a:xfrm>
            <a:off x="578644" y="981075"/>
            <a:ext cx="8563451" cy="3613785"/>
          </a:xfrm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zh-CN" altLang="en-US" sz="2381" dirty="0">
                <a:sym typeface="+mn-ea"/>
              </a:rPr>
              <a:t>训练要点</a:t>
            </a:r>
            <a:endParaRPr lang="en-US" altLang="zh-CN" sz="2381" dirty="0"/>
          </a:p>
          <a:p>
            <a:pPr lvl="1">
              <a:lnSpc>
                <a:spcPct val="150000"/>
              </a:lnSpc>
              <a:defRPr/>
            </a:pPr>
            <a:r>
              <a:rPr lang="zh-CN" altLang="en-US" sz="2381" dirty="0">
                <a:sym typeface="+mn-ea"/>
              </a:rPr>
              <a:t>使用</a:t>
            </a:r>
            <a:r>
              <a:rPr lang="en-US" altLang="zh-CN" sz="2381" dirty="0">
                <a:sym typeface="+mn-ea"/>
              </a:rPr>
              <a:t>html( )</a:t>
            </a:r>
            <a:r>
              <a:rPr lang="zh-CN" altLang="en-US" sz="2381" dirty="0">
                <a:sym typeface="+mn-ea"/>
              </a:rPr>
              <a:t>获取和设置页面内容</a:t>
            </a:r>
            <a:endParaRPr lang="zh-CN" altLang="en-US" sz="2381" dirty="0"/>
          </a:p>
          <a:p>
            <a:pPr lvl="1">
              <a:lnSpc>
                <a:spcPct val="150000"/>
              </a:lnSpc>
              <a:defRPr/>
            </a:pPr>
            <a:r>
              <a:rPr lang="zh-CN" altLang="en-US" sz="2381" dirty="0">
                <a:sym typeface="+mn-ea"/>
              </a:rPr>
              <a:t>使用</a:t>
            </a:r>
            <a:r>
              <a:rPr lang="en-US" altLang="zh-CN" sz="2381" dirty="0" err="1">
                <a:sym typeface="+mn-ea"/>
              </a:rPr>
              <a:t>val</a:t>
            </a:r>
            <a:r>
              <a:rPr lang="en-US" altLang="zh-CN" sz="2381" dirty="0">
                <a:sym typeface="+mn-ea"/>
              </a:rPr>
              <a:t>( )</a:t>
            </a:r>
            <a:r>
              <a:rPr lang="zh-CN" altLang="en-US" sz="2381" dirty="0">
                <a:sym typeface="+mn-ea"/>
              </a:rPr>
              <a:t>获取聊天内容</a:t>
            </a:r>
            <a:endParaRPr lang="zh-CN" altLang="en-US" sz="2381" dirty="0"/>
          </a:p>
          <a:p>
            <a:pPr lvl="1">
              <a:lnSpc>
                <a:spcPct val="150000"/>
              </a:lnSpc>
              <a:defRPr/>
            </a:pPr>
            <a:r>
              <a:rPr lang="zh-CN" altLang="en-US" sz="2381" dirty="0">
                <a:sym typeface="+mn-ea"/>
              </a:rPr>
              <a:t>使用</a:t>
            </a:r>
            <a:r>
              <a:rPr lang="en-US" altLang="zh-CN" sz="2381" dirty="0" err="1">
                <a:sym typeface="+mn-ea"/>
              </a:rPr>
              <a:t>addClass</a:t>
            </a:r>
            <a:r>
              <a:rPr lang="en-US" altLang="zh-CN" sz="2381" dirty="0">
                <a:sym typeface="+mn-ea"/>
              </a:rPr>
              <a:t>( )</a:t>
            </a:r>
            <a:r>
              <a:rPr lang="zh-CN" altLang="en-US" sz="2381" dirty="0">
                <a:sym typeface="+mn-ea"/>
              </a:rPr>
              <a:t>为指定元素追加样式</a:t>
            </a:r>
            <a:endParaRPr lang="zh-CN" altLang="en-US" sz="2381" dirty="0"/>
          </a:p>
          <a:p>
            <a:pPr lvl="1">
              <a:lnSpc>
                <a:spcPct val="150000"/>
              </a:lnSpc>
              <a:defRPr/>
            </a:pPr>
            <a:r>
              <a:rPr lang="zh-CN" altLang="en-US" sz="2381" dirty="0">
                <a:sym typeface="+mn-ea"/>
              </a:rPr>
              <a:t>使用数组保存聊天人员头像和昵称</a:t>
            </a:r>
            <a:endParaRPr lang="zh-CN" altLang="en-US" sz="2381" dirty="0"/>
          </a:p>
          <a:p>
            <a:pPr lvl="1">
              <a:lnSpc>
                <a:spcPct val="150000"/>
              </a:lnSpc>
              <a:defRPr/>
            </a:pPr>
            <a:r>
              <a:rPr lang="zh-CN" altLang="en-US" sz="2381" dirty="0">
                <a:sym typeface="+mn-ea"/>
              </a:rPr>
              <a:t>使用随机函数获取聊天人员的头像和昵称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775" dirty="0"/>
              <a:t>练习</a:t>
            </a:r>
            <a:r>
              <a:rPr lang="en-US" altLang="zh-CN" sz="2775" dirty="0"/>
              <a:t>2</a:t>
            </a:r>
            <a:r>
              <a:rPr lang="en-US" altLang="zh-CN" dirty="0"/>
              <a:t>—</a:t>
            </a:r>
            <a:r>
              <a:rPr lang="zh-CN" altLang="en-US" sz="2775" dirty="0">
                <a:sym typeface="+mn-ea"/>
              </a:rPr>
              <a:t>制作</a:t>
            </a:r>
            <a:r>
              <a:rPr lang="en-US" altLang="zh-CN" sz="2775" dirty="0">
                <a:sym typeface="+mn-ea"/>
              </a:rPr>
              <a:t>QQ</a:t>
            </a:r>
            <a:r>
              <a:rPr lang="zh-CN" altLang="en-US" sz="2775" dirty="0">
                <a:sym typeface="+mn-ea"/>
              </a:rPr>
              <a:t>简易聊天框</a:t>
            </a:r>
            <a:r>
              <a:rPr lang="en-US" altLang="zh-CN" sz="2775" dirty="0">
                <a:sym typeface="+mn-ea"/>
              </a:rPr>
              <a:t>3-1</a:t>
            </a:r>
            <a:endParaRPr lang="zh-CN" altLang="en-US" dirty="0"/>
          </a:p>
        </p:txBody>
      </p:sp>
      <p:sp>
        <p:nvSpPr>
          <p:cNvPr id="3" name="AutoShape 7"/>
          <p:cNvSpPr>
            <a:spLocks noChangeArrowheads="1"/>
          </p:cNvSpPr>
          <p:nvPr/>
        </p:nvSpPr>
        <p:spPr bwMode="auto">
          <a:xfrm>
            <a:off x="3373279" y="4692224"/>
            <a:ext cx="1578769" cy="332006"/>
          </a:xfrm>
          <a:prstGeom prst="wedgeRoundRectCallout">
            <a:avLst>
              <a:gd name="adj1" fmla="val -127"/>
              <a:gd name="adj2" fmla="val -48992"/>
              <a:gd name="adj3" fmla="val 16667"/>
            </a:avLst>
          </a:prstGeom>
          <a:solidFill>
            <a:srgbClr val="0099D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marL="0" lvl="1" indent="-214313" algn="ctr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讲解需求说明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FD940B95-9FE0-428C-B0AD-598CDDF8D32E}"/>
              </a:ext>
            </a:extLst>
          </p:cNvPr>
          <p:cNvGrpSpPr/>
          <p:nvPr/>
        </p:nvGrpSpPr>
        <p:grpSpPr>
          <a:xfrm>
            <a:off x="202138" y="883711"/>
            <a:ext cx="436880" cy="532130"/>
            <a:chOff x="989013" y="2429510"/>
            <a:chExt cx="436880" cy="532130"/>
          </a:xfrm>
        </p:grpSpPr>
        <p:sp>
          <p:nvSpPr>
            <p:cNvPr id="9" name="TextBox 65">
              <a:extLst>
                <a:ext uri="{FF2B5EF4-FFF2-40B4-BE49-F238E27FC236}">
                  <a16:creationId xmlns:a16="http://schemas.microsoft.com/office/drawing/2014/main" id="{552A0293-4FA5-4B40-81C6-2A9BB2D044B4}"/>
                </a:ext>
              </a:extLst>
            </p:cNvPr>
            <p:cNvSpPr txBox="1"/>
            <p:nvPr/>
          </p:nvSpPr>
          <p:spPr>
            <a:xfrm>
              <a:off x="989013" y="2716530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指导</a:t>
              </a:r>
            </a:p>
          </p:txBody>
        </p:sp>
        <p:pic>
          <p:nvPicPr>
            <p:cNvPr id="10" name="图片 9" descr="C:\Users\Lenovo\Desktop\icon\作业指导书.png作业指导书">
              <a:extLst>
                <a:ext uri="{FF2B5EF4-FFF2-40B4-BE49-F238E27FC236}">
                  <a16:creationId xmlns:a16="http://schemas.microsoft.com/office/drawing/2014/main" id="{61B0F112-30A1-47A1-B973-030AA473A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063308" y="2429510"/>
              <a:ext cx="288290" cy="280035"/>
            </a:xfrm>
            <a:prstGeom prst="rect">
              <a:avLst/>
            </a:prstGeom>
          </p:spPr>
        </p:pic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FA1B4B-3219-4ECC-8648-790DAF1239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19</a:t>
            </a:fld>
            <a:r>
              <a:rPr lang="en-US" altLang="zh-CN"/>
              <a:t>/50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905" y="1361440"/>
            <a:ext cx="9144000" cy="2232025"/>
          </a:xfrm>
          <a:prstGeom prst="rect">
            <a:avLst/>
          </a:prstGeom>
          <a:solidFill>
            <a:srgbClr val="0099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2_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190" y="1599565"/>
            <a:ext cx="5252720" cy="12934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875790" y="1892935"/>
            <a:ext cx="52419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 defTabSz="914400"/>
            <a:r>
              <a:rPr lang="zh-CN" altLang="en-US" sz="4000" b="1" kern="1400" spc="30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Calibri" panose="020F0502020204030204" pitchFamily="34" charset="0"/>
              </a:rPr>
              <a:t>线上线下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916873" y="2835910"/>
            <a:ext cx="33832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/>
            <a:r>
              <a:rPr lang="zh-CN" altLang="en-US" sz="2800" spc="30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平台预习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</a:t>
            </a:fld>
            <a:r>
              <a:rPr lang="en-US" altLang="zh-CN" dirty="0"/>
              <a:t>/50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内容占位符 2"/>
          <p:cNvSpPr>
            <a:spLocks noGrp="1"/>
          </p:cNvSpPr>
          <p:nvPr>
            <p:ph idx="1"/>
          </p:nvPr>
        </p:nvSpPr>
        <p:spPr>
          <a:xfrm>
            <a:off x="578644" y="981075"/>
            <a:ext cx="8563451" cy="3613785"/>
          </a:xfrm>
        </p:spPr>
        <p:txBody>
          <a:bodyPr/>
          <a:lstStyle/>
          <a:p>
            <a:pPr>
              <a:defRPr/>
            </a:pPr>
            <a:r>
              <a:rPr lang="zh-CN" altLang="en-US" sz="2381" dirty="0">
                <a:sym typeface="+mn-ea"/>
              </a:rPr>
              <a:t>需求说明</a:t>
            </a:r>
            <a:endParaRPr lang="en-US" altLang="zh-CN" sz="2381" dirty="0"/>
          </a:p>
          <a:p>
            <a:pPr lvl="1">
              <a:defRPr/>
            </a:pPr>
            <a:r>
              <a:rPr lang="zh-CN" altLang="en-US" sz="2100" dirty="0">
                <a:sym typeface="+mn-ea"/>
              </a:rPr>
              <a:t>在输入框中输入内容，单击“发送”按钮，显示聊天内容，使用</a:t>
            </a:r>
            <a:r>
              <a:rPr lang="en-US" altLang="zh-CN" sz="2100" dirty="0" err="1">
                <a:sym typeface="+mn-ea"/>
              </a:rPr>
              <a:t>addClass</a:t>
            </a:r>
            <a:r>
              <a:rPr lang="en-US" altLang="zh-CN" sz="2100" dirty="0">
                <a:sym typeface="+mn-ea"/>
              </a:rPr>
              <a:t>( )</a:t>
            </a:r>
            <a:r>
              <a:rPr lang="zh-CN" altLang="en-US" sz="2100" dirty="0">
                <a:sym typeface="+mn-ea"/>
              </a:rPr>
              <a:t>为聊天内容添加背景颜色、边框为圆角；聊天内容发送完毕后，清空输入框</a:t>
            </a:r>
            <a:endParaRPr lang="zh-CN" altLang="en-US" sz="2100" dirty="0"/>
          </a:p>
          <a:p>
            <a:pPr lvl="1">
              <a:defRPr/>
            </a:pPr>
            <a:r>
              <a:rPr lang="zh-CN" altLang="en-US" sz="2100" dirty="0">
                <a:sym typeface="+mn-ea"/>
              </a:rPr>
              <a:t>聊天内容较多，聊天内容在垂直方向显示滚动条</a:t>
            </a:r>
            <a:endParaRPr lang="zh-CN" altLang="en-US" sz="2100" dirty="0"/>
          </a:p>
          <a:p>
            <a:pPr lvl="1">
              <a:defRPr/>
            </a:pPr>
            <a:r>
              <a:rPr lang="zh-CN" altLang="en-US" sz="2100" dirty="0">
                <a:sym typeface="+mn-ea"/>
              </a:rPr>
              <a:t>输入框中没有输入内容，单击“发送”按钮，不作任何操作</a:t>
            </a:r>
            <a:endParaRPr lang="en-US" altLang="zh-CN" sz="2100"/>
          </a:p>
          <a:p>
            <a:pPr lvl="1"/>
            <a:endParaRPr lang="en-US" altLang="zh-CN" sz="21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775" dirty="0"/>
              <a:t>练习</a:t>
            </a:r>
            <a:r>
              <a:rPr lang="en-US" altLang="zh-CN" sz="2775" dirty="0"/>
              <a:t>2</a:t>
            </a:r>
            <a:r>
              <a:rPr lang="en-US" altLang="zh-CN" dirty="0"/>
              <a:t>—</a:t>
            </a:r>
            <a:r>
              <a:rPr lang="zh-CN" altLang="en-US" sz="2775" dirty="0">
                <a:sym typeface="+mn-ea"/>
              </a:rPr>
              <a:t>制作</a:t>
            </a:r>
            <a:r>
              <a:rPr lang="en-US" altLang="zh-CN" sz="2775" dirty="0">
                <a:sym typeface="+mn-ea"/>
              </a:rPr>
              <a:t>QQ</a:t>
            </a:r>
            <a:r>
              <a:rPr lang="zh-CN" altLang="en-US" sz="2775" dirty="0">
                <a:sym typeface="+mn-ea"/>
              </a:rPr>
              <a:t>简易聊天框</a:t>
            </a:r>
            <a:r>
              <a:rPr lang="en-US" altLang="zh-CN" sz="2775" dirty="0">
                <a:sym typeface="+mn-ea"/>
              </a:rPr>
              <a:t>3-2</a:t>
            </a:r>
            <a:endParaRPr lang="zh-CN" altLang="en-US" dirty="0"/>
          </a:p>
        </p:txBody>
      </p:sp>
      <p:sp>
        <p:nvSpPr>
          <p:cNvPr id="3" name="AutoShape 7"/>
          <p:cNvSpPr>
            <a:spLocks noChangeArrowheads="1"/>
          </p:cNvSpPr>
          <p:nvPr/>
        </p:nvSpPr>
        <p:spPr bwMode="auto">
          <a:xfrm>
            <a:off x="3373279" y="4692224"/>
            <a:ext cx="1578769" cy="332006"/>
          </a:xfrm>
          <a:prstGeom prst="wedgeRoundRectCallout">
            <a:avLst>
              <a:gd name="adj1" fmla="val -127"/>
              <a:gd name="adj2" fmla="val -48992"/>
              <a:gd name="adj3" fmla="val 16667"/>
            </a:avLst>
          </a:prstGeom>
          <a:solidFill>
            <a:srgbClr val="0099D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marL="0" lvl="1" indent="-214313" algn="ctr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讲解需求说明</a:t>
            </a:r>
          </a:p>
        </p:txBody>
      </p:sp>
      <p:pic>
        <p:nvPicPr>
          <p:cNvPr id="7170" name="Picture 2" descr="F:\2016年工作\ACCP8.0产品开发\jQuery\案例源码\chapter08\Chapter08\图8.16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093" y="1273969"/>
            <a:ext cx="3853339" cy="302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93658D3D-9ED7-4D59-BC5C-88E4B1120252}"/>
              </a:ext>
            </a:extLst>
          </p:cNvPr>
          <p:cNvGrpSpPr/>
          <p:nvPr/>
        </p:nvGrpSpPr>
        <p:grpSpPr>
          <a:xfrm>
            <a:off x="233045" y="914400"/>
            <a:ext cx="436880" cy="532130"/>
            <a:chOff x="989013" y="2429510"/>
            <a:chExt cx="436880" cy="532130"/>
          </a:xfrm>
        </p:grpSpPr>
        <p:sp>
          <p:nvSpPr>
            <p:cNvPr id="10" name="TextBox 65">
              <a:extLst>
                <a:ext uri="{FF2B5EF4-FFF2-40B4-BE49-F238E27FC236}">
                  <a16:creationId xmlns:a16="http://schemas.microsoft.com/office/drawing/2014/main" id="{D095B001-E00A-4E54-BFA2-339FACF52C8D}"/>
                </a:ext>
              </a:extLst>
            </p:cNvPr>
            <p:cNvSpPr txBox="1"/>
            <p:nvPr/>
          </p:nvSpPr>
          <p:spPr>
            <a:xfrm>
              <a:off x="989013" y="2716530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指导</a:t>
              </a:r>
            </a:p>
          </p:txBody>
        </p:sp>
        <p:pic>
          <p:nvPicPr>
            <p:cNvPr id="11" name="图片 10" descr="C:\Users\Lenovo\Desktop\icon\作业指导书.png作业指导书">
              <a:extLst>
                <a:ext uri="{FF2B5EF4-FFF2-40B4-BE49-F238E27FC236}">
                  <a16:creationId xmlns:a16="http://schemas.microsoft.com/office/drawing/2014/main" id="{F54635BF-6C51-4CBE-AFEA-B0C1EB897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063308" y="2429510"/>
              <a:ext cx="288290" cy="280035"/>
            </a:xfrm>
            <a:prstGeom prst="rect">
              <a:avLst/>
            </a:prstGeom>
          </p:spPr>
        </p:pic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FF6810-EB8D-481A-A19C-786B06DC33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20</a:t>
            </a:fld>
            <a:r>
              <a:rPr lang="en-US" altLang="zh-CN"/>
              <a:t>/50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内容占位符 2"/>
          <p:cNvSpPr>
            <a:spLocks noGrp="1"/>
          </p:cNvSpPr>
          <p:nvPr>
            <p:ph idx="1"/>
          </p:nvPr>
        </p:nvSpPr>
        <p:spPr>
          <a:xfrm>
            <a:off x="578644" y="981075"/>
            <a:ext cx="8352949" cy="3613785"/>
          </a:xfrm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zh-CN" altLang="en-US" dirty="0">
                <a:sym typeface="+mn-ea"/>
              </a:rPr>
              <a:t>实现思路</a:t>
            </a:r>
            <a:endParaRPr lang="en-US" altLang="zh-CN" sz="2381" dirty="0"/>
          </a:p>
          <a:p>
            <a:pPr lvl="1">
              <a:lnSpc>
                <a:spcPct val="150000"/>
              </a:lnSpc>
              <a:defRPr/>
            </a:pPr>
            <a:r>
              <a:rPr lang="zh-CN" altLang="en-US" sz="1950" dirty="0">
                <a:sym typeface="+mn-ea"/>
              </a:rPr>
              <a:t>使用数组保存聊天者的头像和昵称</a:t>
            </a:r>
          </a:p>
          <a:p>
            <a:pPr marL="457200" lvl="1" indent="0">
              <a:lnSpc>
                <a:spcPct val="150000"/>
              </a:lnSpc>
              <a:buNone/>
              <a:defRPr/>
            </a:pPr>
            <a:endParaRPr lang="zh-CN" altLang="en-US" sz="1950" dirty="0"/>
          </a:p>
          <a:p>
            <a:pPr lvl="1">
              <a:lnSpc>
                <a:spcPct val="150000"/>
              </a:lnSpc>
              <a:defRPr/>
            </a:pPr>
            <a:r>
              <a:rPr lang="zh-CN" altLang="en-US" sz="1950" dirty="0">
                <a:sym typeface="+mn-ea"/>
              </a:rPr>
              <a:t>使用</a:t>
            </a:r>
            <a:r>
              <a:rPr lang="en-US" altLang="zh-CN" sz="1950" dirty="0" err="1">
                <a:sym typeface="+mn-ea"/>
              </a:rPr>
              <a:t>val</a:t>
            </a:r>
            <a:r>
              <a:rPr lang="en-US" altLang="zh-CN" sz="1950" dirty="0">
                <a:sym typeface="+mn-ea"/>
              </a:rPr>
              <a:t>()</a:t>
            </a:r>
            <a:r>
              <a:rPr lang="zh-CN" altLang="en-US" sz="1950" dirty="0">
                <a:sym typeface="+mn-ea"/>
              </a:rPr>
              <a:t>获取输入框中的内容，使用</a:t>
            </a:r>
            <a:r>
              <a:rPr lang="en-US" altLang="zh-CN" sz="1950" dirty="0">
                <a:sym typeface="+mn-ea"/>
              </a:rPr>
              <a:t>length</a:t>
            </a:r>
            <a:r>
              <a:rPr lang="zh-CN" altLang="en-US" sz="1950" dirty="0">
                <a:sym typeface="+mn-ea"/>
              </a:rPr>
              <a:t>属性判断是否输入内容</a:t>
            </a:r>
            <a:endParaRPr lang="zh-CN" altLang="en-US" sz="1950" dirty="0"/>
          </a:p>
          <a:p>
            <a:pPr lvl="1">
              <a:lnSpc>
                <a:spcPct val="150000"/>
              </a:lnSpc>
              <a:defRPr/>
            </a:pPr>
            <a:r>
              <a:rPr lang="zh-CN" altLang="en-US" sz="1950" dirty="0">
                <a:sym typeface="+mn-ea"/>
              </a:rPr>
              <a:t>获取当前聊天内容</a:t>
            </a:r>
          </a:p>
          <a:p>
            <a:pPr lvl="1">
              <a:lnSpc>
                <a:spcPct val="150000"/>
              </a:lnSpc>
              <a:defRPr/>
            </a:pPr>
            <a:r>
              <a:rPr lang="zh-CN" altLang="en-US" sz="1950" dirty="0">
                <a:sym typeface="+mn-ea"/>
              </a:rPr>
              <a:t>使用</a:t>
            </a:r>
            <a:r>
              <a:rPr lang="en-US" altLang="zh-CN" sz="1950" dirty="0">
                <a:sym typeface="+mn-ea"/>
              </a:rPr>
              <a:t>html( )</a:t>
            </a:r>
            <a:r>
              <a:rPr lang="zh-CN" altLang="en-US" sz="1950" dirty="0">
                <a:sym typeface="+mn-ea"/>
              </a:rPr>
              <a:t>把当前聊天内容显示在聊天区域</a:t>
            </a:r>
            <a:endParaRPr lang="zh-CN" altLang="en-US" sz="1950" dirty="0"/>
          </a:p>
          <a:p>
            <a:pPr lvl="1">
              <a:lnSpc>
                <a:spcPct val="150000"/>
              </a:lnSpc>
              <a:defRPr/>
            </a:pPr>
            <a:r>
              <a:rPr lang="zh-CN" altLang="en-US" sz="1950" dirty="0">
                <a:sym typeface="+mn-ea"/>
              </a:rPr>
              <a:t>使用</a:t>
            </a:r>
            <a:r>
              <a:rPr lang="en-US" altLang="zh-CN" sz="1950" dirty="0" err="1">
                <a:sym typeface="+mn-ea"/>
              </a:rPr>
              <a:t>addClass</a:t>
            </a:r>
            <a:r>
              <a:rPr lang="en-US" altLang="zh-CN" sz="1950" dirty="0">
                <a:sym typeface="+mn-ea"/>
              </a:rPr>
              <a:t>( ) </a:t>
            </a:r>
            <a:r>
              <a:rPr lang="zh-CN" altLang="en-US" sz="1950" dirty="0">
                <a:sym typeface="+mn-ea"/>
              </a:rPr>
              <a:t>为当前聊天内容添加背景样式</a:t>
            </a:r>
            <a:endParaRPr lang="en-US" altLang="zh-CN" sz="1950" dirty="0"/>
          </a:p>
          <a:p>
            <a:pPr lvl="1"/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775" dirty="0"/>
              <a:t>练习</a:t>
            </a:r>
            <a:r>
              <a:rPr lang="en-US" altLang="zh-CN" sz="2775" dirty="0"/>
              <a:t>2</a:t>
            </a:r>
            <a:r>
              <a:rPr lang="en-US" altLang="zh-CN" dirty="0"/>
              <a:t>—</a:t>
            </a:r>
            <a:r>
              <a:rPr lang="zh-CN" altLang="en-US" sz="2775" dirty="0">
                <a:sym typeface="+mn-ea"/>
              </a:rPr>
              <a:t>制作</a:t>
            </a:r>
            <a:r>
              <a:rPr lang="en-US" altLang="zh-CN" sz="2775" dirty="0">
                <a:sym typeface="+mn-ea"/>
              </a:rPr>
              <a:t>QQ</a:t>
            </a:r>
            <a:r>
              <a:rPr lang="zh-CN" altLang="en-US" sz="2775" dirty="0">
                <a:sym typeface="+mn-ea"/>
              </a:rPr>
              <a:t>简易聊天框</a:t>
            </a:r>
            <a:r>
              <a:rPr lang="en-US" altLang="zh-CN" sz="2775" dirty="0">
                <a:sym typeface="+mn-ea"/>
              </a:rPr>
              <a:t>3-3</a:t>
            </a:r>
            <a:endParaRPr lang="zh-CN" altLang="en-US" dirty="0"/>
          </a:p>
        </p:txBody>
      </p:sp>
      <p:sp>
        <p:nvSpPr>
          <p:cNvPr id="19" name="AutoShape 3"/>
          <p:cNvSpPr>
            <a:spLocks noChangeArrowheads="1"/>
          </p:cNvSpPr>
          <p:nvPr/>
        </p:nvSpPr>
        <p:spPr bwMode="auto">
          <a:xfrm>
            <a:off x="1471642" y="2251159"/>
            <a:ext cx="4570400" cy="300082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350" b="1" dirty="0"/>
              <a:t>var uName=new Array("</a:t>
            </a:r>
            <a:r>
              <a:rPr lang="zh-CN" altLang="en-US" sz="1350" b="1" dirty="0"/>
              <a:t>时尚伊人</a:t>
            </a:r>
            <a:r>
              <a:rPr lang="en-US" altLang="zh-CN" sz="1350" b="1" dirty="0"/>
              <a:t>","</a:t>
            </a:r>
            <a:r>
              <a:rPr lang="zh-CN" altLang="en-US" sz="1350" b="1" dirty="0"/>
              <a:t>六月奇迹</a:t>
            </a:r>
            <a:r>
              <a:rPr lang="en-US" altLang="zh-CN" sz="1350" b="1" dirty="0"/>
              <a:t>","</a:t>
            </a:r>
            <a:r>
              <a:rPr lang="zh-CN" altLang="en-US" sz="1350" b="1" dirty="0"/>
              <a:t>松松</a:t>
            </a:r>
            <a:r>
              <a:rPr lang="en-US" altLang="zh-CN" sz="1350" b="1" dirty="0"/>
              <a:t>");</a:t>
            </a:r>
            <a:endParaRPr lang="zh-CN" altLang="en-US" sz="1350" b="1" dirty="0"/>
          </a:p>
        </p:txBody>
      </p:sp>
      <p:sp>
        <p:nvSpPr>
          <p:cNvPr id="12" name="AutoShape 3"/>
          <p:cNvSpPr>
            <a:spLocks noChangeArrowheads="1"/>
          </p:cNvSpPr>
          <p:nvPr/>
        </p:nvSpPr>
        <p:spPr bwMode="auto">
          <a:xfrm>
            <a:off x="3590452" y="3290121"/>
            <a:ext cx="2680190" cy="300082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350" b="1" dirty="0"/>
              <a:t>var str=$(".chatBody").html();</a:t>
            </a:r>
            <a:endParaRPr lang="zh-CN" altLang="en-US" sz="1350" b="1" dirty="0"/>
          </a:p>
        </p:txBody>
      </p:sp>
      <p:sp>
        <p:nvSpPr>
          <p:cNvPr id="18" name="AutoShape 3"/>
          <p:cNvSpPr>
            <a:spLocks noChangeArrowheads="1"/>
          </p:cNvSpPr>
          <p:nvPr/>
        </p:nvSpPr>
        <p:spPr bwMode="auto">
          <a:xfrm>
            <a:off x="6367463" y="3713797"/>
            <a:ext cx="2504599" cy="507831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350" b="1" dirty="0"/>
              <a:t>$(".chatBody").html(str+currentStr);</a:t>
            </a:r>
          </a:p>
        </p:txBody>
      </p:sp>
      <p:sp>
        <p:nvSpPr>
          <p:cNvPr id="588807" name="AutoShape 7"/>
          <p:cNvSpPr>
            <a:spLocks noChangeArrowheads="1"/>
          </p:cNvSpPr>
          <p:nvPr/>
        </p:nvSpPr>
        <p:spPr bwMode="auto">
          <a:xfrm>
            <a:off x="3373279" y="4692224"/>
            <a:ext cx="1630769" cy="332006"/>
          </a:xfrm>
          <a:prstGeom prst="wedgeRoundRectCallout">
            <a:avLst>
              <a:gd name="adj1" fmla="val -127"/>
              <a:gd name="adj2" fmla="val -48992"/>
              <a:gd name="adj3" fmla="val 16667"/>
            </a:avLst>
          </a:prstGeom>
          <a:solidFill>
            <a:srgbClr val="0099D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marL="0" lvl="1" indent="-214313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完成时间：1</a:t>
            </a:r>
            <a:r>
              <a:rPr lang="en-US"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5</a:t>
            </a:r>
            <a:r>
              <a:rPr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分钟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63BBED7-2D79-43BF-BF75-AABF25B5240C}"/>
              </a:ext>
            </a:extLst>
          </p:cNvPr>
          <p:cNvGrpSpPr/>
          <p:nvPr/>
        </p:nvGrpSpPr>
        <p:grpSpPr>
          <a:xfrm>
            <a:off x="212407" y="914400"/>
            <a:ext cx="436880" cy="532130"/>
            <a:chOff x="989013" y="2429510"/>
            <a:chExt cx="436880" cy="532130"/>
          </a:xfrm>
        </p:grpSpPr>
        <p:sp>
          <p:nvSpPr>
            <p:cNvPr id="13" name="TextBox 65">
              <a:extLst>
                <a:ext uri="{FF2B5EF4-FFF2-40B4-BE49-F238E27FC236}">
                  <a16:creationId xmlns:a16="http://schemas.microsoft.com/office/drawing/2014/main" id="{8040CAC9-FE34-40EA-8590-3CFA923F1DC2}"/>
                </a:ext>
              </a:extLst>
            </p:cNvPr>
            <p:cNvSpPr txBox="1"/>
            <p:nvPr/>
          </p:nvSpPr>
          <p:spPr>
            <a:xfrm>
              <a:off x="989013" y="2716530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指导</a:t>
              </a:r>
            </a:p>
          </p:txBody>
        </p:sp>
        <p:pic>
          <p:nvPicPr>
            <p:cNvPr id="14" name="图片 13" descr="C:\Users\Lenovo\Desktop\icon\作业指导书.png作业指导书">
              <a:extLst>
                <a:ext uri="{FF2B5EF4-FFF2-40B4-BE49-F238E27FC236}">
                  <a16:creationId xmlns:a16="http://schemas.microsoft.com/office/drawing/2014/main" id="{CEABECF6-C8B6-4C3D-AD9F-32093A21E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063308" y="2429510"/>
              <a:ext cx="288290" cy="280035"/>
            </a:xfrm>
            <a:prstGeom prst="rect">
              <a:avLst/>
            </a:prstGeom>
          </p:spPr>
        </p:pic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2BF0883-F2D3-4ACA-BB0D-F1B9CC2CFA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21</a:t>
            </a:fld>
            <a:r>
              <a:rPr lang="en-US" altLang="zh-CN"/>
              <a:t>/50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8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8807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常见问题及解决办法</a:t>
            </a:r>
            <a:endParaRPr lang="en-US" altLang="zh-CN"/>
          </a:p>
          <a:p>
            <a:r>
              <a:rPr lang="zh-CN" altLang="en-US"/>
              <a:t>代码规范问题</a:t>
            </a:r>
          </a:p>
          <a:p>
            <a:r>
              <a:rPr lang="zh-CN" altLang="en-US"/>
              <a:t>调试技巧</a:t>
            </a:r>
            <a:endParaRPr lang="en-US" altLang="zh-CN"/>
          </a:p>
          <a:p>
            <a:pPr marL="0" indent="0">
              <a:buNone/>
            </a:pPr>
            <a:endParaRPr lang="zh-CN" altLang="en-US"/>
          </a:p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共性问题集中讲解</a:t>
            </a:r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BD1E374-F751-4A7D-816F-8B497B014828}"/>
              </a:ext>
            </a:extLst>
          </p:cNvPr>
          <p:cNvGrpSpPr/>
          <p:nvPr/>
        </p:nvGrpSpPr>
        <p:grpSpPr>
          <a:xfrm>
            <a:off x="2560320" y="3474720"/>
            <a:ext cx="4022884" cy="992505"/>
            <a:chOff x="4789" y="4099"/>
            <a:chExt cx="8447" cy="2084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C116C5B-1197-4897-B8BD-C279A9DA5F02}"/>
                </a:ext>
              </a:extLst>
            </p:cNvPr>
            <p:cNvSpPr/>
            <p:nvPr/>
          </p:nvSpPr>
          <p:spPr>
            <a:xfrm rot="2700000">
              <a:off x="5727" y="4099"/>
              <a:ext cx="395" cy="395"/>
            </a:xfrm>
            <a:prstGeom prst="rect">
              <a:avLst/>
            </a:prstGeom>
            <a:solidFill>
              <a:srgbClr val="0099D8"/>
            </a:solidFill>
            <a:ln w="57150">
              <a:solidFill>
                <a:srgbClr val="0099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169728B-53A9-424E-9296-8233CB4BBBE3}"/>
                </a:ext>
              </a:extLst>
            </p:cNvPr>
            <p:cNvSpPr/>
            <p:nvPr/>
          </p:nvSpPr>
          <p:spPr>
            <a:xfrm rot="2700000">
              <a:off x="12181" y="4530"/>
              <a:ext cx="1055" cy="1055"/>
            </a:xfrm>
            <a:prstGeom prst="rect">
              <a:avLst/>
            </a:prstGeom>
            <a:noFill/>
            <a:ln w="57150">
              <a:solidFill>
                <a:srgbClr val="0099D8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733FD91-383F-4580-952B-D665A8FB430F}"/>
                </a:ext>
              </a:extLst>
            </p:cNvPr>
            <p:cNvSpPr/>
            <p:nvPr/>
          </p:nvSpPr>
          <p:spPr>
            <a:xfrm rot="2700000">
              <a:off x="11207" y="5128"/>
              <a:ext cx="1055" cy="1055"/>
            </a:xfrm>
            <a:prstGeom prst="rect">
              <a:avLst/>
            </a:prstGeom>
            <a:solidFill>
              <a:srgbClr val="0099D8"/>
            </a:solidFill>
            <a:ln w="57150">
              <a:solidFill>
                <a:srgbClr val="0099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6" name="Text Box 13">
              <a:extLst>
                <a:ext uri="{FF2B5EF4-FFF2-40B4-BE49-F238E27FC236}">
                  <a16:creationId xmlns:a16="http://schemas.microsoft.com/office/drawing/2014/main" id="{6604FF38-224C-4CB9-86D3-7F4F6BDBEA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9" y="4521"/>
              <a:ext cx="7422" cy="149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 algn="ctr">
              <a:noFill/>
              <a:miter lim="800000"/>
            </a:ln>
            <a:effectLst/>
          </p:spPr>
          <p:txBody>
            <a:bodyPr wrap="square" tIns="89100">
              <a:spAutoFit/>
            </a:bodyPr>
            <a:lstStyle/>
            <a:p>
              <a:pPr algn="ctr" eaLnBrk="0" hangingPunct="0">
                <a:defRPr/>
              </a:pPr>
              <a:r>
                <a:rPr lang="en-US" altLang="zh-CN" sz="2400" b="1" kern="0" spc="22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zh-CN" altLang="en-US" sz="2400" b="1" kern="0" spc="22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共性问题集中讲解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92F84AD-37CD-47D9-B75F-1EC0E70EC50E}"/>
                </a:ext>
              </a:extLst>
            </p:cNvPr>
            <p:cNvSpPr/>
            <p:nvPr/>
          </p:nvSpPr>
          <p:spPr>
            <a:xfrm rot="2700000">
              <a:off x="4789" y="4594"/>
              <a:ext cx="1219" cy="1219"/>
            </a:xfrm>
            <a:prstGeom prst="rect">
              <a:avLst/>
            </a:prstGeom>
            <a:noFill/>
            <a:ln w="57150">
              <a:solidFill>
                <a:srgbClr val="0099D8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1E9CC08-4445-401B-B689-27D2A01B915A}"/>
                </a:ext>
              </a:extLst>
            </p:cNvPr>
            <p:cNvSpPr/>
            <p:nvPr/>
          </p:nvSpPr>
          <p:spPr>
            <a:xfrm rot="2700000">
              <a:off x="5589" y="5426"/>
              <a:ext cx="671" cy="671"/>
            </a:xfrm>
            <a:prstGeom prst="rect">
              <a:avLst/>
            </a:prstGeom>
            <a:noFill/>
            <a:ln w="57150">
              <a:solidFill>
                <a:srgbClr val="0099D8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59791B0-FDD9-4543-8E40-C0FC28E92962}"/>
                </a:ext>
              </a:extLst>
            </p:cNvPr>
            <p:cNvSpPr/>
            <p:nvPr/>
          </p:nvSpPr>
          <p:spPr>
            <a:xfrm rot="2700000">
              <a:off x="12344" y="5852"/>
              <a:ext cx="304" cy="304"/>
            </a:xfrm>
            <a:prstGeom prst="rect">
              <a:avLst/>
            </a:prstGeom>
            <a:solidFill>
              <a:srgbClr val="0099D8"/>
            </a:solidFill>
            <a:ln w="57150">
              <a:solidFill>
                <a:srgbClr val="0099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847739F-D6DD-4AA5-BA33-EC1BD427D8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22</a:t>
            </a:fld>
            <a:r>
              <a:rPr lang="en-US" altLang="zh-CN"/>
              <a:t>/50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2775">
                <a:sym typeface="+mn-ea"/>
              </a:rPr>
              <a:t>节点操作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sz="2381" dirty="0" err="1">
                <a:sym typeface="+mn-ea"/>
              </a:rPr>
              <a:t>jQuery</a:t>
            </a:r>
            <a:r>
              <a:rPr lang="zh-CN" altLang="en-US" sz="2381" dirty="0">
                <a:sym typeface="+mn-ea"/>
              </a:rPr>
              <a:t>中节点操作</a:t>
            </a:r>
            <a:endParaRPr lang="en-US" altLang="zh-CN" sz="2381" dirty="0"/>
          </a:p>
          <a:p>
            <a:pPr lvl="1">
              <a:lnSpc>
                <a:spcPct val="150000"/>
              </a:lnSpc>
              <a:defRPr/>
            </a:pPr>
            <a:r>
              <a:rPr lang="zh-CN" altLang="en-US" sz="2100" dirty="0">
                <a:sym typeface="+mn-ea"/>
              </a:rPr>
              <a:t>查找节点（前面章节已讲）</a:t>
            </a:r>
            <a:endParaRPr lang="en-US" altLang="zh-CN" sz="2100" dirty="0"/>
          </a:p>
          <a:p>
            <a:pPr lvl="1">
              <a:lnSpc>
                <a:spcPct val="150000"/>
              </a:lnSpc>
              <a:defRPr/>
            </a:pPr>
            <a:r>
              <a:rPr lang="zh-CN" altLang="en-US" sz="2100" dirty="0">
                <a:sym typeface="+mn-ea"/>
              </a:rPr>
              <a:t>创建节点</a:t>
            </a:r>
            <a:endParaRPr lang="en-US" altLang="zh-CN" sz="2100" dirty="0"/>
          </a:p>
          <a:p>
            <a:pPr lvl="1">
              <a:lnSpc>
                <a:spcPct val="150000"/>
              </a:lnSpc>
              <a:defRPr/>
            </a:pPr>
            <a:r>
              <a:rPr lang="zh-CN" altLang="en-US" sz="2100" dirty="0">
                <a:sym typeface="+mn-ea"/>
              </a:rPr>
              <a:t>插入节点</a:t>
            </a:r>
            <a:endParaRPr lang="en-US" altLang="zh-CN" sz="2100" dirty="0"/>
          </a:p>
          <a:p>
            <a:pPr lvl="1">
              <a:lnSpc>
                <a:spcPct val="150000"/>
              </a:lnSpc>
              <a:defRPr/>
            </a:pPr>
            <a:r>
              <a:rPr lang="zh-CN" altLang="en-US" sz="2100" dirty="0">
                <a:sym typeface="+mn-ea"/>
              </a:rPr>
              <a:t>删除节点</a:t>
            </a:r>
            <a:endParaRPr lang="en-US" altLang="zh-CN" sz="2100" dirty="0"/>
          </a:p>
          <a:p>
            <a:pPr lvl="1">
              <a:lnSpc>
                <a:spcPct val="150000"/>
              </a:lnSpc>
              <a:defRPr/>
            </a:pPr>
            <a:r>
              <a:rPr lang="zh-CN" altLang="en-US" sz="2100" dirty="0">
                <a:sym typeface="+mn-ea"/>
              </a:rPr>
              <a:t>替换节点</a:t>
            </a:r>
            <a:endParaRPr lang="en-US" altLang="zh-CN" sz="2100" dirty="0"/>
          </a:p>
          <a:p>
            <a:pPr lvl="1">
              <a:lnSpc>
                <a:spcPct val="150000"/>
              </a:lnSpc>
              <a:defRPr/>
            </a:pPr>
            <a:r>
              <a:rPr lang="zh-CN" altLang="en-US" sz="2100" dirty="0">
                <a:sym typeface="+mn-ea"/>
              </a:rPr>
              <a:t>复制节点</a:t>
            </a:r>
            <a:endParaRPr lang="zh-CN" altLang="en-US" sz="210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854DA0-062B-4318-ADE2-65EFFAE880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23</a:t>
            </a:fld>
            <a:r>
              <a:rPr lang="en-US" altLang="zh-CN"/>
              <a:t>/50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2775">
                <a:sym typeface="+mn-ea"/>
              </a:rPr>
              <a:t>创建节点元素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zh-CN" altLang="en-US" sz="2381" dirty="0">
                <a:sym typeface="+mn-ea"/>
              </a:rPr>
              <a:t>工厂函数</a:t>
            </a:r>
            <a:r>
              <a:rPr lang="en-US" sz="2381" dirty="0">
                <a:sym typeface="+mn-ea"/>
              </a:rPr>
              <a:t>$()</a:t>
            </a:r>
            <a:r>
              <a:rPr lang="zh-CN" altLang="en-US" sz="2381" dirty="0">
                <a:sym typeface="+mn-ea"/>
              </a:rPr>
              <a:t>用于获取或创建节点</a:t>
            </a:r>
            <a:endParaRPr lang="en-US" altLang="zh-CN" sz="2381" dirty="0"/>
          </a:p>
          <a:p>
            <a:pPr lvl="1">
              <a:lnSpc>
                <a:spcPct val="150000"/>
              </a:lnSpc>
              <a:defRPr/>
            </a:pPr>
            <a:r>
              <a:rPr lang="en-US" sz="2381" dirty="0">
                <a:sym typeface="+mn-ea"/>
              </a:rPr>
              <a:t>$(selector)</a:t>
            </a:r>
            <a:r>
              <a:rPr lang="zh-CN" altLang="en-US" sz="2381" dirty="0">
                <a:sym typeface="+mn-ea"/>
              </a:rPr>
              <a:t>：通过选择器获取节点</a:t>
            </a:r>
            <a:endParaRPr lang="en-US" altLang="zh-CN" sz="2381" dirty="0"/>
          </a:p>
          <a:p>
            <a:pPr lvl="1">
              <a:lnSpc>
                <a:spcPct val="150000"/>
              </a:lnSpc>
              <a:defRPr/>
            </a:pPr>
            <a:r>
              <a:rPr lang="en-US" sz="2381" dirty="0">
                <a:sym typeface="+mn-ea"/>
              </a:rPr>
              <a:t>$(element)</a:t>
            </a:r>
            <a:r>
              <a:rPr lang="zh-CN" altLang="en-US" sz="2381" dirty="0">
                <a:sym typeface="+mn-ea"/>
              </a:rPr>
              <a:t>：把</a:t>
            </a:r>
            <a:r>
              <a:rPr lang="en-US" altLang="zh-CN" sz="2381" dirty="0">
                <a:sym typeface="+mn-ea"/>
              </a:rPr>
              <a:t>DOM</a:t>
            </a:r>
            <a:r>
              <a:rPr lang="zh-CN" altLang="en-US" sz="2381" dirty="0">
                <a:sym typeface="+mn-ea"/>
              </a:rPr>
              <a:t>节点转化成</a:t>
            </a:r>
            <a:r>
              <a:rPr lang="en-US" altLang="zh-CN" sz="2381" dirty="0" err="1">
                <a:sym typeface="+mn-ea"/>
              </a:rPr>
              <a:t>jQuery</a:t>
            </a:r>
            <a:r>
              <a:rPr lang="zh-CN" altLang="en-US" sz="2381" dirty="0">
                <a:sym typeface="+mn-ea"/>
              </a:rPr>
              <a:t>节点</a:t>
            </a:r>
            <a:endParaRPr lang="en-US" sz="2381" dirty="0"/>
          </a:p>
          <a:p>
            <a:pPr lvl="1">
              <a:lnSpc>
                <a:spcPct val="150000"/>
              </a:lnSpc>
              <a:defRPr/>
            </a:pPr>
            <a:r>
              <a:rPr lang="en-US" sz="2381" dirty="0">
                <a:sym typeface="+mn-ea"/>
              </a:rPr>
              <a:t>$(html)</a:t>
            </a:r>
            <a:r>
              <a:rPr lang="zh-CN" altLang="en-US" sz="2381" dirty="0">
                <a:sym typeface="+mn-ea"/>
              </a:rPr>
              <a:t>：使用</a:t>
            </a:r>
            <a:r>
              <a:rPr lang="en-US" sz="2381" dirty="0">
                <a:sym typeface="+mn-ea"/>
              </a:rPr>
              <a:t>HTML</a:t>
            </a:r>
            <a:r>
              <a:rPr lang="zh-CN" altLang="en-US" sz="2381" dirty="0">
                <a:sym typeface="+mn-ea"/>
              </a:rPr>
              <a:t>字符串创建</a:t>
            </a:r>
            <a:r>
              <a:rPr lang="en-US" sz="2381" dirty="0" err="1">
                <a:sym typeface="+mn-ea"/>
              </a:rPr>
              <a:t>jQuery</a:t>
            </a:r>
            <a:r>
              <a:rPr lang="zh-CN" altLang="en-US" sz="2381" dirty="0">
                <a:sym typeface="+mn-ea"/>
              </a:rPr>
              <a:t>节点</a:t>
            </a:r>
            <a:endParaRPr lang="zh-CN" altLang="en-US"/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827578" y="3486678"/>
            <a:ext cx="6669360" cy="1091581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fr-FR" sz="1500" b="1" dirty="0"/>
              <a:t>var $newNode=$("&lt;li&gt;&lt;/li&gt;");</a:t>
            </a:r>
          </a:p>
          <a:p>
            <a:pPr>
              <a:lnSpc>
                <a:spcPct val="150000"/>
              </a:lnSpc>
              <a:defRPr/>
            </a:pPr>
            <a:r>
              <a:rPr lang="fr-FR" sz="1500" b="1" dirty="0"/>
              <a:t> var $newNode1=$("&lt;li&gt;</a:t>
            </a:r>
            <a:r>
              <a:rPr lang="zh-CN" altLang="en-US" sz="1500" b="1" dirty="0"/>
              <a:t>你喜欢哪些冬季运动项目？</a:t>
            </a:r>
            <a:r>
              <a:rPr lang="en-US" altLang="zh-CN" sz="1500" b="1" dirty="0"/>
              <a:t>&lt;/</a:t>
            </a:r>
            <a:r>
              <a:rPr lang="fr-FR" sz="1500" b="1" dirty="0"/>
              <a:t>li&gt;");</a:t>
            </a:r>
          </a:p>
          <a:p>
            <a:pPr>
              <a:lnSpc>
                <a:spcPct val="150000"/>
              </a:lnSpc>
              <a:defRPr/>
            </a:pPr>
            <a:r>
              <a:rPr lang="fr-FR" sz="1500" b="1" dirty="0"/>
              <a:t>var $newNode2=$("&lt;li title='last'&gt;</a:t>
            </a:r>
            <a:r>
              <a:rPr lang="zh-CN" altLang="en-US" sz="1500" b="1" dirty="0"/>
              <a:t>北京申办冬奥会是再合适不过了！</a:t>
            </a:r>
            <a:r>
              <a:rPr lang="en-US" altLang="zh-CN" sz="1500" b="1" dirty="0"/>
              <a:t>&lt;/</a:t>
            </a:r>
            <a:r>
              <a:rPr lang="fr-FR" sz="1500" b="1" dirty="0"/>
              <a:t>li&gt;");</a:t>
            </a:r>
            <a:endParaRPr lang="zh-CN" altLang="en-US" sz="1500" b="1" dirty="0"/>
          </a:p>
        </p:txBody>
      </p:sp>
      <p:sp>
        <p:nvSpPr>
          <p:cNvPr id="6" name="线形标注 1 5"/>
          <p:cNvSpPr/>
          <p:nvPr/>
        </p:nvSpPr>
        <p:spPr bwMode="auto">
          <a:xfrm>
            <a:off x="3494823" y="4745333"/>
            <a:ext cx="2808312" cy="321469"/>
          </a:xfrm>
          <a:prstGeom prst="borderCallout1">
            <a:avLst>
              <a:gd name="adj1" fmla="val -92437"/>
              <a:gd name="adj2" fmla="val -2920"/>
              <a:gd name="adj3" fmla="val 54825"/>
              <a:gd name="adj4" fmla="val -1253"/>
            </a:avLst>
          </a:prstGeom>
          <a:solidFill>
            <a:srgbClr val="0099D8"/>
          </a:solidFill>
          <a:ln w="38100" algn="ctr">
            <a:solidFill>
              <a:srgbClr val="0099D8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创建含文本与属性</a:t>
            </a:r>
            <a:r>
              <a:rPr lang="fr-FR" sz="1350" b="1" kern="0" dirty="0">
                <a:solidFill>
                  <a:schemeClr val="bg1"/>
                </a:solidFill>
                <a:latin typeface="+mn-ea"/>
              </a:rPr>
              <a:t>&lt;li&gt;</a:t>
            </a: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元素节点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8FAB4DF-BCCB-4164-A7D4-71E159494E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24</a:t>
            </a:fld>
            <a:r>
              <a:rPr lang="en-US" altLang="zh-CN"/>
              <a:t>/50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2775" dirty="0">
                <a:sym typeface="+mn-ea"/>
              </a:rPr>
              <a:t>插入节点</a:t>
            </a:r>
            <a:r>
              <a:rPr lang="en-US" sz="2775" dirty="0">
                <a:sym typeface="+mn-ea"/>
              </a:rPr>
              <a:t>2-1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元素内部插入子节点</a:t>
            </a:r>
            <a:endParaRPr lang="zh-CN" altLang="en-US"/>
          </a:p>
        </p:txBody>
      </p:sp>
      <p:graphicFrame>
        <p:nvGraphicFramePr>
          <p:cNvPr id="9" name="表格 8"/>
          <p:cNvGraphicFramePr/>
          <p:nvPr>
            <p:extLst>
              <p:ext uri="{D42A27DB-BD31-4B8C-83A1-F6EECF244321}">
                <p14:modId xmlns:p14="http://schemas.microsoft.com/office/powerpoint/2010/main" val="4096370379"/>
              </p:ext>
            </p:extLst>
          </p:nvPr>
        </p:nvGraphicFramePr>
        <p:xfrm>
          <a:off x="899161" y="1715929"/>
          <a:ext cx="7374731" cy="2773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45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0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71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语法</a:t>
                      </a:r>
                    </a:p>
                  </a:txBody>
                  <a:tcPr marL="51435" marR="51435" marT="0" marB="0" anchor="ctr"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功能</a:t>
                      </a:r>
                    </a:p>
                  </a:txBody>
                  <a:tcPr marL="51435" marR="51435" marT="0" marB="0" anchor="ctr">
                    <a:solidFill>
                      <a:srgbClr val="0099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1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append(content)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$(A).append(B)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表示将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追加到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中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如：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$("ul").append($newNode1);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4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appendTo(content)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$(A).appendTo(B)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表示把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追加到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中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如：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$newNode1.appendTo("ul");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72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prepend(content)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$(A). prepend (B)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表示将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前置插入到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中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如：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$("ul"). prepend ($newNode1);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1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prependTo(content)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$(A). prependTo (B)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表示将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前置插入到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中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如：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$newNode1. prependTo ("ul");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105D36-C74A-4679-92DD-B2C173725F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25</a:t>
            </a:fld>
            <a:r>
              <a:rPr lang="en-US" altLang="zh-CN"/>
              <a:t>/50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2775" dirty="0">
                <a:sym typeface="+mn-ea"/>
              </a:rPr>
              <a:t>插入节点</a:t>
            </a:r>
            <a:r>
              <a:rPr lang="en-US" sz="2775" dirty="0">
                <a:sym typeface="+mn-ea"/>
              </a:rPr>
              <a:t>2-2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元素外部插入同辈节点</a:t>
            </a:r>
            <a:endParaRPr lang="zh-CN" altLang="en-US"/>
          </a:p>
        </p:txBody>
      </p:sp>
      <p:graphicFrame>
        <p:nvGraphicFramePr>
          <p:cNvPr id="9" name="表格 8"/>
          <p:cNvGraphicFramePr/>
          <p:nvPr>
            <p:extLst>
              <p:ext uri="{D42A27DB-BD31-4B8C-83A1-F6EECF244321}">
                <p14:modId xmlns:p14="http://schemas.microsoft.com/office/powerpoint/2010/main" val="3871594802"/>
              </p:ext>
            </p:extLst>
          </p:nvPr>
        </p:nvGraphicFramePr>
        <p:xfrm>
          <a:off x="899161" y="1715929"/>
          <a:ext cx="7374731" cy="2773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45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0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71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语法</a:t>
                      </a:r>
                    </a:p>
                  </a:txBody>
                  <a:tcPr marL="51435" marR="51435" marT="0" marB="0" anchor="ctr"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功能</a:t>
                      </a:r>
                    </a:p>
                  </a:txBody>
                  <a:tcPr marL="51435" marR="51435" marT="0" marB="0" anchor="ctr">
                    <a:solidFill>
                      <a:srgbClr val="0099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1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after(content)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$(A).after (B)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表示将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插入到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之后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如：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$("ul").after($newNode1);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4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insertAfter(content)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$(A). insertAfter (B)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表示将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插入到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之后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如：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$newNode1.insertAfter("ul");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72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before(content)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$(A). before (B)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表示将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插入至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之前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如：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$("ul").before($newNode1);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1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insertBefore(content)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$(A). insertBefore (B)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表示将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插入到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之前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如：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$newNode1.insertBefore("ul");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3" name="组合 12">
            <a:extLst>
              <a:ext uri="{FF2B5EF4-FFF2-40B4-BE49-F238E27FC236}">
                <a16:creationId xmlns:a16="http://schemas.microsoft.com/office/drawing/2014/main" id="{1E3A6B03-6815-4829-967B-F622FD84A11F}"/>
              </a:ext>
            </a:extLst>
          </p:cNvPr>
          <p:cNvGrpSpPr/>
          <p:nvPr/>
        </p:nvGrpSpPr>
        <p:grpSpPr>
          <a:xfrm>
            <a:off x="2786115" y="4583226"/>
            <a:ext cx="3132349" cy="321469"/>
            <a:chOff x="2555776" y="4614386"/>
            <a:chExt cx="3132349" cy="321469"/>
          </a:xfrm>
        </p:grpSpPr>
        <p:sp>
          <p:nvSpPr>
            <p:cNvPr id="14" name="圆角矩形 7">
              <a:extLst>
                <a:ext uri="{FF2B5EF4-FFF2-40B4-BE49-F238E27FC236}">
                  <a16:creationId xmlns:a16="http://schemas.microsoft.com/office/drawing/2014/main" id="{D08D1C9B-1506-4255-ABD8-F8B666E26F1D}"/>
                </a:ext>
              </a:extLst>
            </p:cNvPr>
            <p:cNvSpPr/>
            <p:nvPr/>
          </p:nvSpPr>
          <p:spPr bwMode="auto">
            <a:xfrm>
              <a:off x="2555776" y="4614386"/>
              <a:ext cx="342601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sp>
          <p:nvSpPr>
            <p:cNvPr id="15" name="圆角矩形 8">
              <a:extLst>
                <a:ext uri="{FF2B5EF4-FFF2-40B4-BE49-F238E27FC236}">
                  <a16:creationId xmlns:a16="http://schemas.microsoft.com/office/drawing/2014/main" id="{2A9BCD9C-CAB8-43D9-BDB9-6C5BBEFB8BA3}"/>
                </a:ext>
              </a:extLst>
            </p:cNvPr>
            <p:cNvSpPr/>
            <p:nvPr/>
          </p:nvSpPr>
          <p:spPr bwMode="auto">
            <a:xfrm>
              <a:off x="2947320" y="4614386"/>
              <a:ext cx="2740805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pic>
          <p:nvPicPr>
            <p:cNvPr id="16" name="Picture 8" descr="说话气泡new">
              <a:extLst>
                <a:ext uri="{FF2B5EF4-FFF2-40B4-BE49-F238E27FC236}">
                  <a16:creationId xmlns:a16="http://schemas.microsoft.com/office/drawing/2014/main" id="{E3C9B324-F51B-41ED-AB0F-342BE5A61C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4644057"/>
              <a:ext cx="391544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291AF614-43D5-4037-A22B-FCBC67FBA727}"/>
                </a:ext>
              </a:extLst>
            </p:cNvPr>
            <p:cNvSpPr txBox="1"/>
            <p:nvPr/>
          </p:nvSpPr>
          <p:spPr bwMode="auto">
            <a:xfrm>
              <a:off x="3232689" y="4647723"/>
              <a:ext cx="2076210" cy="27699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</a:t>
              </a:r>
              <a:r>
                <a:rPr lang="zh-CN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</a:t>
              </a:r>
              <a:r>
                <a:rPr lang="en-US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：祝福冬奥</a:t>
              </a:r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4ADB3B-09F9-4F9F-BB85-359D798F3E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26</a:t>
            </a:fld>
            <a:r>
              <a:rPr lang="en-US" altLang="zh-CN"/>
              <a:t>/50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2775">
                <a:sym typeface="+mn-ea"/>
              </a:rPr>
              <a:t>删除节点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ym typeface="+mn-ea"/>
              </a:rPr>
              <a:t>jQuery</a:t>
            </a:r>
            <a:r>
              <a:rPr lang="zh-CN" altLang="en-US" dirty="0">
                <a:sym typeface="+mn-ea"/>
              </a:rPr>
              <a:t>提供了三种删除节点的方法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2220" dirty="0">
                <a:sym typeface="+mn-ea"/>
              </a:rPr>
              <a:t>remove()</a:t>
            </a:r>
            <a:r>
              <a:rPr lang="zh-CN" altLang="en-US" sz="2220" dirty="0">
                <a:sym typeface="+mn-ea"/>
              </a:rPr>
              <a:t>：删除整个节点</a:t>
            </a:r>
            <a:endParaRPr lang="en-US" altLang="zh-CN" sz="2220" dirty="0"/>
          </a:p>
          <a:p>
            <a:pPr lvl="1">
              <a:lnSpc>
                <a:spcPct val="150000"/>
              </a:lnSpc>
              <a:defRPr/>
            </a:pPr>
            <a:r>
              <a:rPr lang="en-US" sz="2220" dirty="0">
                <a:sym typeface="+mn-ea"/>
              </a:rPr>
              <a:t>empty()</a:t>
            </a:r>
            <a:r>
              <a:rPr lang="zh-CN" altLang="en-US" sz="2220" dirty="0">
                <a:sym typeface="+mn-ea"/>
              </a:rPr>
              <a:t>：清空节点内容</a:t>
            </a:r>
            <a:endParaRPr lang="en-US" altLang="zh-CN" sz="2220" dirty="0"/>
          </a:p>
          <a:p>
            <a:pPr lvl="1">
              <a:lnSpc>
                <a:spcPct val="150000"/>
              </a:lnSpc>
              <a:defRPr/>
            </a:pPr>
            <a:r>
              <a:rPr lang="en-US" altLang="zh-CN" sz="2220" dirty="0">
                <a:sym typeface="+mn-ea"/>
              </a:rPr>
              <a:t>detach()</a:t>
            </a:r>
            <a:r>
              <a:rPr lang="zh-CN" altLang="en-US" sz="2220" dirty="0">
                <a:sym typeface="+mn-ea"/>
              </a:rPr>
              <a:t>：删除整个节点，保留元素的绑定事件、附加的数据</a:t>
            </a:r>
            <a:endParaRPr lang="en-US" altLang="zh-CN" sz="2220" dirty="0"/>
          </a:p>
          <a:p>
            <a:pPr lvl="1"/>
            <a:endParaRPr lang="zh-CN" altLang="en-US" dirty="0"/>
          </a:p>
        </p:txBody>
      </p:sp>
      <p:sp>
        <p:nvSpPr>
          <p:cNvPr id="13" name="AutoShape 3"/>
          <p:cNvSpPr>
            <a:spLocks noChangeArrowheads="1"/>
          </p:cNvSpPr>
          <p:nvPr/>
        </p:nvSpPr>
        <p:spPr bwMode="auto">
          <a:xfrm>
            <a:off x="4815166" y="1770984"/>
            <a:ext cx="2680190" cy="323165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500" b="1" dirty="0"/>
              <a:t>$(selector).remove([expr])</a:t>
            </a:r>
            <a:r>
              <a:rPr lang="en-US" sz="1500" b="1" dirty="0"/>
              <a:t>;</a:t>
            </a:r>
            <a:endParaRPr lang="zh-CN" altLang="en-US" sz="1500" b="1" dirty="0"/>
          </a:p>
        </p:txBody>
      </p:sp>
      <p:sp>
        <p:nvSpPr>
          <p:cNvPr id="15" name="AutoShape 3"/>
          <p:cNvSpPr>
            <a:spLocks noChangeArrowheads="1"/>
          </p:cNvSpPr>
          <p:nvPr/>
        </p:nvSpPr>
        <p:spPr bwMode="auto">
          <a:xfrm>
            <a:off x="4716583" y="2421542"/>
            <a:ext cx="2680190" cy="323165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500" b="1" dirty="0"/>
              <a:t>$(selector).empty();</a:t>
            </a:r>
          </a:p>
        </p:txBody>
      </p:sp>
      <p:pic>
        <p:nvPicPr>
          <p:cNvPr id="8" name="Picture 2" descr="图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612" y="1770988"/>
            <a:ext cx="2614278" cy="2344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图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457" y="1770988"/>
            <a:ext cx="2328863" cy="238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3"/>
          <p:cNvSpPr/>
          <p:nvPr/>
        </p:nvSpPr>
        <p:spPr bwMode="auto">
          <a:xfrm>
            <a:off x="4610457" y="2527072"/>
            <a:ext cx="2328863" cy="270030"/>
          </a:xfrm>
          <a:prstGeom prst="rect">
            <a:avLst/>
          </a:prstGeom>
          <a:ln cmpd="sng">
            <a:solidFill>
              <a:srgbClr val="FF0000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Line 6"/>
          <p:cNvSpPr>
            <a:spLocks noChangeShapeType="1"/>
          </p:cNvSpPr>
          <p:nvPr/>
        </p:nvSpPr>
        <p:spPr bwMode="auto">
          <a:xfrm flipH="1" flipV="1">
            <a:off x="3651799" y="2527072"/>
            <a:ext cx="958658" cy="135015"/>
          </a:xfrm>
          <a:prstGeom prst="line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algn="ctr">
              <a:defRPr/>
            </a:pPr>
            <a:endParaRPr lang="zh-CN" altLang="en-US" sz="135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34BBBA7-E8D5-41B8-97CA-183881F31117}"/>
              </a:ext>
            </a:extLst>
          </p:cNvPr>
          <p:cNvGrpSpPr/>
          <p:nvPr/>
        </p:nvGrpSpPr>
        <p:grpSpPr>
          <a:xfrm>
            <a:off x="2809417" y="4413325"/>
            <a:ext cx="3132349" cy="321469"/>
            <a:chOff x="2555776" y="4614386"/>
            <a:chExt cx="3132349" cy="321469"/>
          </a:xfrm>
        </p:grpSpPr>
        <p:sp>
          <p:nvSpPr>
            <p:cNvPr id="19" name="圆角矩形 7">
              <a:extLst>
                <a:ext uri="{FF2B5EF4-FFF2-40B4-BE49-F238E27FC236}">
                  <a16:creationId xmlns:a16="http://schemas.microsoft.com/office/drawing/2014/main" id="{424DBA09-FA71-4AA6-9A0F-1411DC7DE158}"/>
                </a:ext>
              </a:extLst>
            </p:cNvPr>
            <p:cNvSpPr/>
            <p:nvPr/>
          </p:nvSpPr>
          <p:spPr bwMode="auto">
            <a:xfrm>
              <a:off x="2555776" y="4614386"/>
              <a:ext cx="342601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sp>
          <p:nvSpPr>
            <p:cNvPr id="20" name="圆角矩形 8">
              <a:extLst>
                <a:ext uri="{FF2B5EF4-FFF2-40B4-BE49-F238E27FC236}">
                  <a16:creationId xmlns:a16="http://schemas.microsoft.com/office/drawing/2014/main" id="{60A62C66-F5AE-45F1-A78C-D43F82BE9623}"/>
                </a:ext>
              </a:extLst>
            </p:cNvPr>
            <p:cNvSpPr/>
            <p:nvPr/>
          </p:nvSpPr>
          <p:spPr bwMode="auto">
            <a:xfrm>
              <a:off x="2947320" y="4614386"/>
              <a:ext cx="2740805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pic>
          <p:nvPicPr>
            <p:cNvPr id="21" name="Picture 8" descr="说话气泡new">
              <a:extLst>
                <a:ext uri="{FF2B5EF4-FFF2-40B4-BE49-F238E27FC236}">
                  <a16:creationId xmlns:a16="http://schemas.microsoft.com/office/drawing/2014/main" id="{0CAC7143-7A51-481F-897B-3B2451DBD9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4644057"/>
              <a:ext cx="391544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Box 10">
              <a:extLst>
                <a:ext uri="{FF2B5EF4-FFF2-40B4-BE49-F238E27FC236}">
                  <a16:creationId xmlns:a16="http://schemas.microsoft.com/office/drawing/2014/main" id="{4EBAB587-40F6-4751-B75E-705A586AD146}"/>
                </a:ext>
              </a:extLst>
            </p:cNvPr>
            <p:cNvSpPr txBox="1"/>
            <p:nvPr/>
          </p:nvSpPr>
          <p:spPr bwMode="auto">
            <a:xfrm>
              <a:off x="3232689" y="4647723"/>
              <a:ext cx="2076210" cy="27699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</a:t>
              </a:r>
              <a:r>
                <a:rPr lang="zh-CN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</a:t>
              </a:r>
              <a:r>
                <a:rPr lang="en-US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：祝福冬奥</a:t>
              </a:r>
            </a:p>
          </p:txBody>
        </p:sp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D724EE9-594D-4513-BB8B-61473EEF87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27</a:t>
            </a:fld>
            <a:r>
              <a:rPr lang="en-US" altLang="zh-CN"/>
              <a:t>/50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2775">
                <a:sym typeface="+mn-ea"/>
              </a:rPr>
              <a:t>替换节点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/>
            <a:r>
              <a:rPr lang="fr-FR" sz="2381" dirty="0">
                <a:sym typeface="+mn-ea"/>
              </a:rPr>
              <a:t>replaceWith()</a:t>
            </a:r>
            <a:r>
              <a:rPr lang="zh-CN" altLang="en-US" sz="2381" dirty="0">
                <a:sym typeface="+mn-ea"/>
              </a:rPr>
              <a:t>和</a:t>
            </a:r>
            <a:r>
              <a:rPr lang="fr-FR" sz="2381" dirty="0">
                <a:sym typeface="+mn-ea"/>
              </a:rPr>
              <a:t>replaceAll()</a:t>
            </a:r>
            <a:r>
              <a:rPr lang="zh-CN" altLang="en-US" sz="2381" dirty="0">
                <a:sym typeface="+mn-ea"/>
              </a:rPr>
              <a:t>用于替换某个节点</a:t>
            </a:r>
            <a:endParaRPr lang="zh-CN" altLang="en-US" sz="2381" dirty="0"/>
          </a:p>
          <a:p>
            <a:endParaRPr lang="zh-CN" altLang="en-US" dirty="0"/>
          </a:p>
        </p:txBody>
      </p:sp>
      <p:sp>
        <p:nvSpPr>
          <p:cNvPr id="10" name="AutoShape 3"/>
          <p:cNvSpPr>
            <a:spLocks noChangeArrowheads="1"/>
          </p:cNvSpPr>
          <p:nvPr/>
        </p:nvSpPr>
        <p:spPr bwMode="auto">
          <a:xfrm>
            <a:off x="1012348" y="1678782"/>
            <a:ext cx="5238582" cy="591957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ts val="1950"/>
              </a:lnSpc>
              <a:defRPr/>
            </a:pPr>
            <a:r>
              <a:rPr lang="en-US" sz="1500" b="1" dirty="0" err="1"/>
              <a:t>var</a:t>
            </a:r>
            <a:r>
              <a:rPr lang="en-US" sz="1500" b="1" dirty="0"/>
              <a:t> $newNode1=$("&lt;li&gt;</a:t>
            </a:r>
            <a:r>
              <a:rPr lang="zh-CN" altLang="en-US" sz="1500" b="1" dirty="0"/>
              <a:t>你喜欢哪些冬季运动项目？</a:t>
            </a:r>
            <a:r>
              <a:rPr lang="en-US" altLang="zh-CN" sz="1500" b="1" dirty="0"/>
              <a:t>&lt;/</a:t>
            </a:r>
            <a:r>
              <a:rPr lang="en-US" sz="1500" b="1" dirty="0"/>
              <a:t>li&gt;");</a:t>
            </a:r>
          </a:p>
          <a:p>
            <a:pPr>
              <a:lnSpc>
                <a:spcPts val="1950"/>
              </a:lnSpc>
              <a:defRPr/>
            </a:pPr>
            <a:r>
              <a:rPr lang="en-US" sz="1500" b="1" dirty="0"/>
              <a:t>$(".</a:t>
            </a:r>
            <a:r>
              <a:rPr lang="en-US" sz="1500" b="1" dirty="0" err="1"/>
              <a:t>gameList</a:t>
            </a:r>
            <a:r>
              <a:rPr lang="en-US" sz="1500" b="1" dirty="0"/>
              <a:t> </a:t>
            </a:r>
            <a:r>
              <a:rPr lang="en-US" sz="1500" b="1" dirty="0" err="1"/>
              <a:t>li:eq</a:t>
            </a:r>
            <a:r>
              <a:rPr lang="en-US" sz="1500" b="1" dirty="0"/>
              <a:t>(2)").</a:t>
            </a:r>
            <a:r>
              <a:rPr lang="en-US" sz="1500" b="1" dirty="0" err="1">
                <a:solidFill>
                  <a:srgbClr val="FF0000"/>
                </a:solidFill>
              </a:rPr>
              <a:t>replaceWith</a:t>
            </a:r>
            <a:r>
              <a:rPr lang="en-US" sz="1500" b="1" dirty="0"/>
              <a:t>($newNode1);</a:t>
            </a:r>
            <a:endParaRPr lang="zh-CN" altLang="en-US" sz="1500" dirty="0"/>
          </a:p>
        </p:txBody>
      </p:sp>
      <p:sp>
        <p:nvSpPr>
          <p:cNvPr id="18" name="AutoShape 3"/>
          <p:cNvSpPr>
            <a:spLocks noChangeArrowheads="1"/>
          </p:cNvSpPr>
          <p:nvPr/>
        </p:nvSpPr>
        <p:spPr bwMode="auto">
          <a:xfrm>
            <a:off x="1012348" y="2393156"/>
            <a:ext cx="5238582" cy="335476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ts val="1950"/>
              </a:lnSpc>
              <a:defRPr/>
            </a:pPr>
            <a:r>
              <a:rPr lang="en-US" sz="1500" b="1" dirty="0"/>
              <a:t>$($newNode1).</a:t>
            </a:r>
            <a:r>
              <a:rPr lang="en-US" sz="1500" b="1" dirty="0" err="1">
                <a:solidFill>
                  <a:srgbClr val="FF0000"/>
                </a:solidFill>
              </a:rPr>
              <a:t>replaceAll</a:t>
            </a:r>
            <a:r>
              <a:rPr lang="en-US" sz="1500" b="1" dirty="0"/>
              <a:t>(".</a:t>
            </a:r>
            <a:r>
              <a:rPr lang="en-US" sz="1500" b="1" dirty="0" err="1"/>
              <a:t>gameList</a:t>
            </a:r>
            <a:r>
              <a:rPr lang="en-US" sz="1500" b="1" dirty="0"/>
              <a:t> </a:t>
            </a:r>
            <a:r>
              <a:rPr lang="en-US" sz="1500" b="1" dirty="0" err="1"/>
              <a:t>li:eq</a:t>
            </a:r>
            <a:r>
              <a:rPr lang="en-US" sz="1500" b="1" dirty="0"/>
              <a:t>(2)");</a:t>
            </a:r>
            <a:endParaRPr lang="zh-CN" altLang="en-US" sz="1500" dirty="0"/>
          </a:p>
        </p:txBody>
      </p:sp>
      <p:sp>
        <p:nvSpPr>
          <p:cNvPr id="11" name="线形标注 1 10"/>
          <p:cNvSpPr/>
          <p:nvPr/>
        </p:nvSpPr>
        <p:spPr bwMode="auto">
          <a:xfrm>
            <a:off x="4399361" y="2857501"/>
            <a:ext cx="2256234" cy="701222"/>
          </a:xfrm>
          <a:prstGeom prst="borderCallout1">
            <a:avLst>
              <a:gd name="adj1" fmla="val -29505"/>
              <a:gd name="adj2" fmla="val -61386"/>
              <a:gd name="adj3" fmla="val 51019"/>
              <a:gd name="adj4" fmla="val 724"/>
            </a:avLst>
          </a:prstGeom>
          <a:solidFill>
            <a:srgbClr val="0099D8"/>
          </a:solidFill>
          <a:ln w="38100" algn="ctr">
            <a:solidFill>
              <a:srgbClr val="0099D8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两者的关系类似于</a:t>
            </a:r>
            <a:r>
              <a:rPr lang="en-US" altLang="en-US" sz="1350" b="1" kern="0" dirty="0">
                <a:solidFill>
                  <a:schemeClr val="bg1"/>
                </a:solidFill>
                <a:latin typeface="+mn-ea"/>
              </a:rPr>
              <a:t>append()</a:t>
            </a: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和</a:t>
            </a:r>
            <a:r>
              <a:rPr lang="en-US" altLang="en-US" sz="1350" b="1" kern="0" dirty="0" err="1">
                <a:solidFill>
                  <a:schemeClr val="bg1"/>
                </a:solidFill>
                <a:latin typeface="+mn-ea"/>
              </a:rPr>
              <a:t>appendTo</a:t>
            </a:r>
            <a:r>
              <a:rPr lang="en-US" altLang="en-US" sz="1350" b="1" kern="0" dirty="0">
                <a:solidFill>
                  <a:schemeClr val="bg1"/>
                </a:solidFill>
                <a:latin typeface="+mn-ea"/>
              </a:rPr>
              <a:t>()</a:t>
            </a:r>
            <a:endParaRPr lang="zh-CN" altLang="en-US" sz="135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Line 6"/>
          <p:cNvSpPr>
            <a:spLocks noChangeShapeType="1"/>
          </p:cNvSpPr>
          <p:nvPr/>
        </p:nvSpPr>
        <p:spPr bwMode="auto">
          <a:xfrm flipH="1" flipV="1">
            <a:off x="3712647" y="2112898"/>
            <a:ext cx="686712" cy="1095213"/>
          </a:xfrm>
          <a:prstGeom prst="line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algn="ctr">
              <a:defRPr/>
            </a:pPr>
            <a:endParaRPr lang="zh-CN" altLang="en-US" sz="1350"/>
          </a:p>
        </p:txBody>
      </p:sp>
      <p:pic>
        <p:nvPicPr>
          <p:cNvPr id="9218" name="Picture 2" descr="图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07" y="2857500"/>
            <a:ext cx="2816543" cy="1792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28E31D45-E48E-4FB1-A263-950347011308}"/>
              </a:ext>
            </a:extLst>
          </p:cNvPr>
          <p:cNvGrpSpPr/>
          <p:nvPr/>
        </p:nvGrpSpPr>
        <p:grpSpPr>
          <a:xfrm>
            <a:off x="2915816" y="4674064"/>
            <a:ext cx="3132349" cy="321469"/>
            <a:chOff x="2555776" y="4614386"/>
            <a:chExt cx="3132349" cy="321469"/>
          </a:xfrm>
        </p:grpSpPr>
        <p:sp>
          <p:nvSpPr>
            <p:cNvPr id="22" name="圆角矩形 7">
              <a:extLst>
                <a:ext uri="{FF2B5EF4-FFF2-40B4-BE49-F238E27FC236}">
                  <a16:creationId xmlns:a16="http://schemas.microsoft.com/office/drawing/2014/main" id="{D11373BB-C02B-4666-8A58-5B105BC30DA9}"/>
                </a:ext>
              </a:extLst>
            </p:cNvPr>
            <p:cNvSpPr/>
            <p:nvPr/>
          </p:nvSpPr>
          <p:spPr bwMode="auto">
            <a:xfrm>
              <a:off x="2555776" y="4614386"/>
              <a:ext cx="342601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sp>
          <p:nvSpPr>
            <p:cNvPr id="23" name="圆角矩形 8">
              <a:extLst>
                <a:ext uri="{FF2B5EF4-FFF2-40B4-BE49-F238E27FC236}">
                  <a16:creationId xmlns:a16="http://schemas.microsoft.com/office/drawing/2014/main" id="{55003384-FDF0-4767-BDF1-C8353365A53D}"/>
                </a:ext>
              </a:extLst>
            </p:cNvPr>
            <p:cNvSpPr/>
            <p:nvPr/>
          </p:nvSpPr>
          <p:spPr bwMode="auto">
            <a:xfrm>
              <a:off x="2947320" y="4614386"/>
              <a:ext cx="2740805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pic>
          <p:nvPicPr>
            <p:cNvPr id="24" name="Picture 8" descr="说话气泡new">
              <a:extLst>
                <a:ext uri="{FF2B5EF4-FFF2-40B4-BE49-F238E27FC236}">
                  <a16:creationId xmlns:a16="http://schemas.microsoft.com/office/drawing/2014/main" id="{9F345F8D-F685-4E58-8501-E1512C7875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4644057"/>
              <a:ext cx="391544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10">
              <a:extLst>
                <a:ext uri="{FF2B5EF4-FFF2-40B4-BE49-F238E27FC236}">
                  <a16:creationId xmlns:a16="http://schemas.microsoft.com/office/drawing/2014/main" id="{4A0936F9-CD0A-4DE8-A73F-7A1A21FE9630}"/>
                </a:ext>
              </a:extLst>
            </p:cNvPr>
            <p:cNvSpPr txBox="1"/>
            <p:nvPr/>
          </p:nvSpPr>
          <p:spPr bwMode="auto">
            <a:xfrm>
              <a:off x="2867204" y="4647723"/>
              <a:ext cx="2807180" cy="27699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</a:t>
              </a:r>
              <a:r>
                <a:rPr lang="zh-CN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</a:t>
              </a:r>
              <a:r>
                <a:rPr lang="en-US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：祝福冬奥替换节点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3DEF133-2209-4644-A62D-CE605129165D}"/>
              </a:ext>
            </a:extLst>
          </p:cNvPr>
          <p:cNvGrpSpPr/>
          <p:nvPr/>
        </p:nvGrpSpPr>
        <p:grpSpPr>
          <a:xfrm>
            <a:off x="179512" y="1117239"/>
            <a:ext cx="436880" cy="531495"/>
            <a:chOff x="3548698" y="2423160"/>
            <a:chExt cx="436880" cy="531495"/>
          </a:xfrm>
        </p:grpSpPr>
        <p:sp>
          <p:nvSpPr>
            <p:cNvPr id="27" name="TextBox 65">
              <a:extLst>
                <a:ext uri="{FF2B5EF4-FFF2-40B4-BE49-F238E27FC236}">
                  <a16:creationId xmlns:a16="http://schemas.microsoft.com/office/drawing/2014/main" id="{002DBFD9-9BD7-449B-B458-33DD456A2475}"/>
                </a:ext>
              </a:extLst>
            </p:cNvPr>
            <p:cNvSpPr txBox="1"/>
            <p:nvPr/>
          </p:nvSpPr>
          <p:spPr>
            <a:xfrm>
              <a:off x="3548698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示例</a:t>
              </a:r>
            </a:p>
          </p:txBody>
        </p:sp>
        <p:pic>
          <p:nvPicPr>
            <p:cNvPr id="28" name="图片 27" descr="C:\Users\Lenovo\Desktop\icon\电脑.png电脑">
              <a:extLst>
                <a:ext uri="{FF2B5EF4-FFF2-40B4-BE49-F238E27FC236}">
                  <a16:creationId xmlns:a16="http://schemas.microsoft.com/office/drawing/2014/main" id="{ED6F3E08-945E-47FC-82BE-E2B16FCE5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627438" y="2423160"/>
              <a:ext cx="279400" cy="278765"/>
            </a:xfrm>
            <a:prstGeom prst="rect">
              <a:avLst/>
            </a:prstGeom>
          </p:spPr>
        </p:pic>
      </p:grp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09AF22-562F-4993-9E30-04CD86614B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28</a:t>
            </a:fld>
            <a:r>
              <a:rPr lang="en-US" altLang="zh-CN"/>
              <a:t>/50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2775" dirty="0" err="1">
                <a:sym typeface="+mn-ea"/>
              </a:rPr>
              <a:t>复制节点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clone()</a:t>
            </a:r>
            <a:r>
              <a:rPr lang="zh-CN" altLang="en-US" dirty="0">
                <a:sym typeface="+mn-ea"/>
              </a:rPr>
              <a:t>用于复制某个节点</a:t>
            </a:r>
            <a:endParaRPr lang="zh-CN" altLang="en-US" dirty="0"/>
          </a:p>
        </p:txBody>
      </p:sp>
      <p:sp>
        <p:nvSpPr>
          <p:cNvPr id="20" name="AutoShape 3"/>
          <p:cNvSpPr>
            <a:spLocks noChangeArrowheads="1"/>
          </p:cNvSpPr>
          <p:nvPr/>
        </p:nvSpPr>
        <p:spPr bwMode="auto">
          <a:xfrm>
            <a:off x="1129055" y="1726897"/>
            <a:ext cx="3631332" cy="323165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500" b="1" dirty="0"/>
              <a:t>$(selector).clone([</a:t>
            </a:r>
            <a:r>
              <a:rPr lang="en-US" sz="1500" b="1" dirty="0" err="1"/>
              <a:t>includeEvents</a:t>
            </a:r>
            <a:r>
              <a:rPr lang="en-US" sz="1500" b="1" dirty="0"/>
              <a:t>])</a:t>
            </a:r>
            <a:r>
              <a:rPr lang="fr-FR" altLang="zh-CN" sz="1500" b="1" dirty="0"/>
              <a:t> ;</a:t>
            </a:r>
            <a:endParaRPr lang="zh-CN" altLang="en-US" sz="1500" dirty="0"/>
          </a:p>
        </p:txBody>
      </p:sp>
      <p:sp>
        <p:nvSpPr>
          <p:cNvPr id="11" name="线形标注 1 10"/>
          <p:cNvSpPr/>
          <p:nvPr/>
        </p:nvSpPr>
        <p:spPr bwMode="auto">
          <a:xfrm>
            <a:off x="5124081" y="1228799"/>
            <a:ext cx="2265685" cy="618009"/>
          </a:xfrm>
          <a:prstGeom prst="borderCallout1">
            <a:avLst>
              <a:gd name="adj1" fmla="val 83985"/>
              <a:gd name="adj2" fmla="val -58777"/>
              <a:gd name="adj3" fmla="val 50943"/>
              <a:gd name="adj4" fmla="val -1014"/>
            </a:avLst>
          </a:prstGeom>
          <a:solidFill>
            <a:srgbClr val="0099D8"/>
          </a:solidFill>
          <a:ln w="38100" algn="ctr">
            <a:solidFill>
              <a:srgbClr val="0099D8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lnSpc>
                <a:spcPct val="150000"/>
              </a:lnSpc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参数</a:t>
            </a:r>
            <a:r>
              <a:rPr lang="en-US" altLang="zh-CN" sz="1350" b="1" kern="0" dirty="0" err="1">
                <a:solidFill>
                  <a:schemeClr val="bg1"/>
                </a:solidFill>
                <a:latin typeface="+mn-ea"/>
              </a:rPr>
              <a:t>ture</a:t>
            </a: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或</a:t>
            </a:r>
            <a:r>
              <a:rPr lang="en-US" altLang="zh-CN" sz="1350" b="1" kern="0" dirty="0" err="1">
                <a:solidFill>
                  <a:schemeClr val="bg1"/>
                </a:solidFill>
                <a:latin typeface="+mn-ea"/>
              </a:rPr>
              <a:t>flase</a:t>
            </a:r>
            <a:r>
              <a:rPr lang="en-US" altLang="zh-CN" sz="1350" b="1" kern="0" dirty="0">
                <a:solidFill>
                  <a:schemeClr val="bg1"/>
                </a:solidFill>
                <a:latin typeface="+mn-ea"/>
              </a:rPr>
              <a:t>,</a:t>
            </a: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1350" b="1" kern="0" dirty="0">
                <a:solidFill>
                  <a:schemeClr val="bg1"/>
                </a:solidFill>
                <a:latin typeface="+mn-ea"/>
              </a:rPr>
              <a:t>true</a:t>
            </a: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复制事件处理，</a:t>
            </a:r>
            <a:r>
              <a:rPr lang="en-US" altLang="zh-CN" sz="1350" b="1" kern="0" dirty="0" err="1">
                <a:solidFill>
                  <a:schemeClr val="bg1"/>
                </a:solidFill>
                <a:latin typeface="+mn-ea"/>
              </a:rPr>
              <a:t>flase</a:t>
            </a: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时反之</a:t>
            </a:r>
          </a:p>
        </p:txBody>
      </p:sp>
      <p:sp>
        <p:nvSpPr>
          <p:cNvPr id="10" name="AutoShape 3"/>
          <p:cNvSpPr>
            <a:spLocks noChangeArrowheads="1"/>
          </p:cNvSpPr>
          <p:nvPr/>
        </p:nvSpPr>
        <p:spPr bwMode="auto">
          <a:xfrm>
            <a:off x="954769" y="2324650"/>
            <a:ext cx="4960517" cy="2134046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500" b="1" dirty="0"/>
              <a:t>$(".</a:t>
            </a:r>
            <a:r>
              <a:rPr lang="en-US" sz="1500" b="1" dirty="0" err="1"/>
              <a:t>gameList</a:t>
            </a:r>
            <a:r>
              <a:rPr lang="en-US" sz="1500" b="1" dirty="0"/>
              <a:t> </a:t>
            </a:r>
            <a:r>
              <a:rPr lang="en-US" sz="1500" b="1" dirty="0" err="1"/>
              <a:t>li:eq</a:t>
            </a:r>
            <a:r>
              <a:rPr lang="en-US" sz="1500" b="1" dirty="0"/>
              <a:t>(1)").click(function(){</a:t>
            </a:r>
          </a:p>
          <a:p>
            <a:pPr>
              <a:lnSpc>
                <a:spcPct val="150000"/>
              </a:lnSpc>
              <a:defRPr/>
            </a:pPr>
            <a:r>
              <a:rPr lang="en-US" sz="1500" b="1" dirty="0"/>
              <a:t>     $(this).</a:t>
            </a:r>
            <a:r>
              <a:rPr lang="en-US" sz="1500" b="1" dirty="0">
                <a:solidFill>
                  <a:srgbClr val="FF0000"/>
                </a:solidFill>
              </a:rPr>
              <a:t>clone(true)</a:t>
            </a:r>
            <a:r>
              <a:rPr lang="en-US" sz="1500" b="1" dirty="0"/>
              <a:t>.</a:t>
            </a:r>
            <a:r>
              <a:rPr lang="en-US" sz="1500" b="1" dirty="0" err="1"/>
              <a:t>appendTo</a:t>
            </a:r>
            <a:r>
              <a:rPr lang="en-US" sz="1500" b="1" dirty="0"/>
              <a:t>(".</a:t>
            </a:r>
            <a:r>
              <a:rPr lang="en-US" sz="1500" b="1" dirty="0" err="1"/>
              <a:t>gameList</a:t>
            </a:r>
            <a:r>
              <a:rPr lang="en-US" sz="1500" b="1" dirty="0"/>
              <a:t>");</a:t>
            </a:r>
          </a:p>
          <a:p>
            <a:pPr>
              <a:lnSpc>
                <a:spcPct val="150000"/>
              </a:lnSpc>
              <a:defRPr/>
            </a:pPr>
            <a:r>
              <a:rPr lang="en-US" sz="1500" b="1" dirty="0"/>
              <a:t>    })</a:t>
            </a:r>
          </a:p>
          <a:p>
            <a:pPr>
              <a:lnSpc>
                <a:spcPct val="150000"/>
              </a:lnSpc>
              <a:defRPr/>
            </a:pPr>
            <a:r>
              <a:rPr lang="en-US" sz="1500" b="1" dirty="0"/>
              <a:t>$(".</a:t>
            </a:r>
            <a:r>
              <a:rPr lang="en-US" sz="1500" b="1" dirty="0" err="1"/>
              <a:t>gameList</a:t>
            </a:r>
            <a:r>
              <a:rPr lang="en-US" sz="1500" b="1" dirty="0"/>
              <a:t> </a:t>
            </a:r>
            <a:r>
              <a:rPr lang="en-US" sz="1500" b="1" dirty="0" err="1"/>
              <a:t>li:eq</a:t>
            </a:r>
            <a:r>
              <a:rPr lang="en-US" sz="1500" b="1" dirty="0"/>
              <a:t>(2)").click(function(){</a:t>
            </a:r>
          </a:p>
          <a:p>
            <a:pPr>
              <a:lnSpc>
                <a:spcPct val="150000"/>
              </a:lnSpc>
              <a:defRPr/>
            </a:pPr>
            <a:r>
              <a:rPr lang="en-US" sz="1500" b="1" dirty="0"/>
              <a:t>     $(this).</a:t>
            </a:r>
            <a:r>
              <a:rPr lang="en-US" sz="1500" b="1" dirty="0">
                <a:solidFill>
                  <a:srgbClr val="FF0000"/>
                </a:solidFill>
              </a:rPr>
              <a:t>clone(false)</a:t>
            </a:r>
            <a:r>
              <a:rPr lang="en-US" sz="1500" b="1" dirty="0"/>
              <a:t>.</a:t>
            </a:r>
            <a:r>
              <a:rPr lang="en-US" sz="1500" b="1" dirty="0" err="1"/>
              <a:t>appendTo</a:t>
            </a:r>
            <a:r>
              <a:rPr lang="en-US" sz="1500" b="1" dirty="0"/>
              <a:t>(".</a:t>
            </a:r>
            <a:r>
              <a:rPr lang="en-US" sz="1500" b="1" dirty="0" err="1"/>
              <a:t>gameList</a:t>
            </a:r>
            <a:r>
              <a:rPr lang="en-US" sz="1500" b="1" dirty="0"/>
              <a:t>");</a:t>
            </a:r>
          </a:p>
          <a:p>
            <a:pPr>
              <a:lnSpc>
                <a:spcPct val="150000"/>
              </a:lnSpc>
              <a:defRPr/>
            </a:pPr>
            <a:r>
              <a:rPr lang="en-US" sz="1500" b="1" dirty="0"/>
              <a:t>    })</a:t>
            </a:r>
            <a:endParaRPr lang="zh-CN" altLang="en-US" sz="1500" dirty="0"/>
          </a:p>
        </p:txBody>
      </p:sp>
      <p:pic>
        <p:nvPicPr>
          <p:cNvPr id="1026" name="Picture 2" descr="F:\2016年工作\ACCP8.0产品开发\jQuery\案例源码\chapter08\Chapter08\图8.23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195" y="1955812"/>
            <a:ext cx="2684654" cy="2731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右中括号 29"/>
          <p:cNvSpPr/>
          <p:nvPr/>
        </p:nvSpPr>
        <p:spPr bwMode="auto">
          <a:xfrm>
            <a:off x="7191789" y="2819908"/>
            <a:ext cx="300818" cy="1026114"/>
          </a:xfrm>
          <a:prstGeom prst="rightBracke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oval" w="med" len="med"/>
            <a:tailEnd type="arrow" w="med" len="med"/>
          </a:ln>
          <a:effectLst/>
        </p:spPr>
        <p:txBody>
          <a:bodyPr vert="horz" wrap="square" lIns="68580" tIns="34290" rIns="68580" bIns="34290" numCol="1" rtlCol="0" anchor="b" anchorCtr="0" compatLnSpc="1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endParaRPr lang="zh-CN" altLang="en-US" sz="1350">
              <a:latin typeface="Arial" panose="020B0604020202020204" pitchFamily="34" charset="0"/>
            </a:endParaRPr>
          </a:p>
        </p:txBody>
      </p:sp>
      <p:sp>
        <p:nvSpPr>
          <p:cNvPr id="34" name="右中括号 33"/>
          <p:cNvSpPr/>
          <p:nvPr/>
        </p:nvSpPr>
        <p:spPr bwMode="auto">
          <a:xfrm flipH="1">
            <a:off x="4970604" y="3809159"/>
            <a:ext cx="187915" cy="684935"/>
          </a:xfrm>
          <a:prstGeom prst="rightBracke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oval" w="med" len="med"/>
            <a:tailEnd type="arrow" w="med" len="med"/>
          </a:ln>
          <a:effectLst/>
        </p:spPr>
        <p:txBody>
          <a:bodyPr vert="horz" wrap="square" lIns="68580" tIns="34290" rIns="68580" bIns="34290" numCol="1" rtlCol="0" anchor="b" anchorCtr="0" compatLnSpc="1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endParaRPr lang="zh-CN" altLang="en-US" sz="1350">
              <a:latin typeface="Arial" panose="020B0604020202020204" pitchFamily="34" charset="0"/>
            </a:endParaRPr>
          </a:p>
        </p:txBody>
      </p:sp>
      <p:sp>
        <p:nvSpPr>
          <p:cNvPr id="35" name="右中括号 34"/>
          <p:cNvSpPr/>
          <p:nvPr/>
        </p:nvSpPr>
        <p:spPr bwMode="auto">
          <a:xfrm>
            <a:off x="7191788" y="3141332"/>
            <a:ext cx="215372" cy="1026114"/>
          </a:xfrm>
          <a:prstGeom prst="rightBracke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oval" w="med" len="med"/>
            <a:tailEnd type="arrow" w="med" len="med"/>
          </a:ln>
          <a:effectLst/>
        </p:spPr>
        <p:txBody>
          <a:bodyPr vert="horz" wrap="square" lIns="68580" tIns="34290" rIns="68580" bIns="34290" numCol="1" rtlCol="0" anchor="b" anchorCtr="0" compatLnSpc="1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endParaRPr lang="zh-CN" altLang="en-US" sz="1350">
              <a:latin typeface="Arial" panose="020B0604020202020204" pitchFamily="34" charset="0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D4B0F42-D0A2-43A1-93C5-418B03C1DBED}"/>
              </a:ext>
            </a:extLst>
          </p:cNvPr>
          <p:cNvGrpSpPr/>
          <p:nvPr/>
        </p:nvGrpSpPr>
        <p:grpSpPr>
          <a:xfrm>
            <a:off x="240665" y="1058498"/>
            <a:ext cx="436880" cy="549275"/>
            <a:chOff x="2960053" y="2405380"/>
            <a:chExt cx="436880" cy="549275"/>
          </a:xfrm>
        </p:grpSpPr>
        <p:sp>
          <p:nvSpPr>
            <p:cNvPr id="25" name="TextBox 65">
              <a:extLst>
                <a:ext uri="{FF2B5EF4-FFF2-40B4-BE49-F238E27FC236}">
                  <a16:creationId xmlns:a16="http://schemas.microsoft.com/office/drawing/2014/main" id="{16A7E878-300D-4B9C-B675-D20E37CD2CB7}"/>
                </a:ext>
              </a:extLst>
            </p:cNvPr>
            <p:cNvSpPr txBox="1"/>
            <p:nvPr/>
          </p:nvSpPr>
          <p:spPr>
            <a:xfrm>
              <a:off x="2960053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语法</a:t>
              </a:r>
            </a:p>
          </p:txBody>
        </p:sp>
        <p:pic>
          <p:nvPicPr>
            <p:cNvPr id="26" name="图片 25" descr="C:\Users\Lenovo\Desktop\icon\书籍.png书籍">
              <a:extLst>
                <a:ext uri="{FF2B5EF4-FFF2-40B4-BE49-F238E27FC236}">
                  <a16:creationId xmlns:a16="http://schemas.microsoft.com/office/drawing/2014/main" id="{F650FECD-4834-4806-AABC-139286313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021330" y="2405380"/>
              <a:ext cx="314325" cy="314325"/>
            </a:xfrm>
            <a:prstGeom prst="rect">
              <a:avLst/>
            </a:prstGeom>
          </p:spPr>
        </p:pic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403D8A6-1283-4A7C-9287-1FF0F68E4E26}"/>
              </a:ext>
            </a:extLst>
          </p:cNvPr>
          <p:cNvGrpSpPr/>
          <p:nvPr/>
        </p:nvGrpSpPr>
        <p:grpSpPr>
          <a:xfrm>
            <a:off x="192542" y="2014762"/>
            <a:ext cx="436880" cy="531495"/>
            <a:chOff x="3548698" y="2423160"/>
            <a:chExt cx="436880" cy="531495"/>
          </a:xfrm>
        </p:grpSpPr>
        <p:sp>
          <p:nvSpPr>
            <p:cNvPr id="28" name="TextBox 65">
              <a:extLst>
                <a:ext uri="{FF2B5EF4-FFF2-40B4-BE49-F238E27FC236}">
                  <a16:creationId xmlns:a16="http://schemas.microsoft.com/office/drawing/2014/main" id="{46C36977-3363-4354-BABD-6DC8B6690BFA}"/>
                </a:ext>
              </a:extLst>
            </p:cNvPr>
            <p:cNvSpPr txBox="1"/>
            <p:nvPr/>
          </p:nvSpPr>
          <p:spPr>
            <a:xfrm>
              <a:off x="3548698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示例</a:t>
              </a:r>
            </a:p>
          </p:txBody>
        </p:sp>
        <p:pic>
          <p:nvPicPr>
            <p:cNvPr id="29" name="图片 28" descr="C:\Users\Lenovo\Desktop\icon\电脑.png电脑">
              <a:extLst>
                <a:ext uri="{FF2B5EF4-FFF2-40B4-BE49-F238E27FC236}">
                  <a16:creationId xmlns:a16="http://schemas.microsoft.com/office/drawing/2014/main" id="{721E0A18-EFAA-4837-BE98-69CD0D9B4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627438" y="2423160"/>
              <a:ext cx="279400" cy="278765"/>
            </a:xfrm>
            <a:prstGeom prst="rect">
              <a:avLst/>
            </a:prstGeom>
          </p:spPr>
        </p:pic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FD5DBBC-39BF-44CF-8C76-BBCE622D0688}"/>
              </a:ext>
            </a:extLst>
          </p:cNvPr>
          <p:cNvGrpSpPr/>
          <p:nvPr/>
        </p:nvGrpSpPr>
        <p:grpSpPr>
          <a:xfrm>
            <a:off x="2758327" y="4699909"/>
            <a:ext cx="3132349" cy="321469"/>
            <a:chOff x="2555776" y="4614386"/>
            <a:chExt cx="3132349" cy="321469"/>
          </a:xfrm>
        </p:grpSpPr>
        <p:sp>
          <p:nvSpPr>
            <p:cNvPr id="32" name="圆角矩形 7">
              <a:extLst>
                <a:ext uri="{FF2B5EF4-FFF2-40B4-BE49-F238E27FC236}">
                  <a16:creationId xmlns:a16="http://schemas.microsoft.com/office/drawing/2014/main" id="{A572DD86-6FB7-42F7-885F-DD48A934BAA0}"/>
                </a:ext>
              </a:extLst>
            </p:cNvPr>
            <p:cNvSpPr/>
            <p:nvPr/>
          </p:nvSpPr>
          <p:spPr bwMode="auto">
            <a:xfrm>
              <a:off x="2555776" y="4614386"/>
              <a:ext cx="342601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sp>
          <p:nvSpPr>
            <p:cNvPr id="33" name="圆角矩形 8">
              <a:extLst>
                <a:ext uri="{FF2B5EF4-FFF2-40B4-BE49-F238E27FC236}">
                  <a16:creationId xmlns:a16="http://schemas.microsoft.com/office/drawing/2014/main" id="{1EE99927-4DD3-4AF4-94D5-6887C2F3299C}"/>
                </a:ext>
              </a:extLst>
            </p:cNvPr>
            <p:cNvSpPr/>
            <p:nvPr/>
          </p:nvSpPr>
          <p:spPr bwMode="auto">
            <a:xfrm>
              <a:off x="2947320" y="4614386"/>
              <a:ext cx="2740805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pic>
          <p:nvPicPr>
            <p:cNvPr id="36" name="Picture 8" descr="说话气泡new">
              <a:extLst>
                <a:ext uri="{FF2B5EF4-FFF2-40B4-BE49-F238E27FC236}">
                  <a16:creationId xmlns:a16="http://schemas.microsoft.com/office/drawing/2014/main" id="{777C720F-F899-4FA1-B98E-BB9F87FFD4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4644057"/>
              <a:ext cx="391544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TextBox 10">
              <a:extLst>
                <a:ext uri="{FF2B5EF4-FFF2-40B4-BE49-F238E27FC236}">
                  <a16:creationId xmlns:a16="http://schemas.microsoft.com/office/drawing/2014/main" id="{1BE465BC-985D-4934-AD1D-974741580EC1}"/>
                </a:ext>
              </a:extLst>
            </p:cNvPr>
            <p:cNvSpPr txBox="1"/>
            <p:nvPr/>
          </p:nvSpPr>
          <p:spPr bwMode="auto">
            <a:xfrm>
              <a:off x="2867205" y="4647723"/>
              <a:ext cx="2807179" cy="27699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</a:t>
              </a:r>
              <a:r>
                <a:rPr lang="zh-CN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</a:t>
              </a:r>
              <a:r>
                <a:rPr lang="en-US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07</a:t>
              </a: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：祝福冬奥复制节点</a:t>
              </a:r>
            </a:p>
          </p:txBody>
        </p:sp>
      </p:grp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272286-8520-47CF-B4C2-F069EE8C70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29</a:t>
            </a:fld>
            <a:r>
              <a:rPr lang="en-US" altLang="zh-CN"/>
              <a:t>/50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30" grpId="0" bldLvl="0" animBg="1"/>
      <p:bldP spid="34" grpId="0" bldLvl="0" animBg="1"/>
      <p:bldP spid="35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教员根据上节课布置的预习内容进行集中测试</a:t>
            </a:r>
          </a:p>
          <a:p>
            <a:endParaRPr lang="zh-CN" altLang="en-US">
              <a:solidFill>
                <a:srgbClr val="FF0000"/>
              </a:solidFill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预习检查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769E0EF-B50C-408C-A194-4A8989108E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</a:t>
            </a:fld>
            <a:r>
              <a:rPr lang="en-US" altLang="zh-CN"/>
              <a:t>/50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775" dirty="0">
                <a:sym typeface="+mn-ea"/>
              </a:rPr>
              <a:t>属性操作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ym typeface="+mn-ea"/>
              </a:rPr>
              <a:t>获取与设置元素属性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>
                <a:sym typeface="+mn-ea"/>
              </a:rPr>
              <a:t>删除元素属性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93EC74-8F5B-4C18-BEF0-67EC3EBEAA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30</a:t>
            </a:fld>
            <a:r>
              <a:rPr lang="en-US" altLang="zh-CN"/>
              <a:t>/50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2775" dirty="0">
                <a:sym typeface="+mn-ea"/>
              </a:rPr>
              <a:t>获取与设置</a:t>
            </a:r>
            <a:r>
              <a:rPr lang="zh-CN" altLang="en-US" sz="2775" dirty="0">
                <a:sym typeface="+mn-ea"/>
              </a:rPr>
              <a:t>元素</a:t>
            </a:r>
            <a:r>
              <a:rPr sz="2775" dirty="0">
                <a:sym typeface="+mn-ea"/>
              </a:rPr>
              <a:t>属性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ym typeface="+mn-ea"/>
              </a:rPr>
              <a:t>attr</a:t>
            </a:r>
            <a:r>
              <a:rPr lang="en-US" dirty="0">
                <a:sym typeface="+mn-ea"/>
              </a:rPr>
              <a:t>()</a:t>
            </a:r>
            <a:r>
              <a:rPr lang="zh-CN" altLang="en-US" dirty="0">
                <a:sym typeface="+mn-ea"/>
              </a:rPr>
              <a:t>用来获取与设置元素属性</a:t>
            </a:r>
            <a:endParaRPr lang="zh-CN" altLang="en-US" dirty="0"/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997230" y="1831658"/>
            <a:ext cx="5521542" cy="1095300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500" b="1" dirty="0"/>
              <a:t>$(selector).</a:t>
            </a:r>
            <a:r>
              <a:rPr lang="en-US" altLang="zh-CN" sz="1500" b="1" dirty="0" err="1"/>
              <a:t>attr</a:t>
            </a:r>
            <a:r>
              <a:rPr lang="en-US" altLang="zh-CN" sz="1500" b="1" dirty="0"/>
              <a:t>([name])</a:t>
            </a:r>
            <a:r>
              <a:rPr lang="fr-FR" altLang="zh-CN" sz="1500" b="1" dirty="0"/>
              <a:t> ;</a:t>
            </a:r>
            <a:endParaRPr lang="en-US" altLang="zh-CN" sz="1500" b="1" dirty="0"/>
          </a:p>
          <a:p>
            <a:pPr>
              <a:lnSpc>
                <a:spcPct val="150000"/>
              </a:lnSpc>
              <a:defRPr/>
            </a:pPr>
            <a:r>
              <a:rPr lang="zh-CN" altLang="en-US" sz="1500" b="1" dirty="0"/>
              <a:t>或</a:t>
            </a:r>
            <a:endParaRPr lang="en-US" altLang="zh-CN" sz="1500" b="1" dirty="0"/>
          </a:p>
          <a:p>
            <a:pPr>
              <a:lnSpc>
                <a:spcPct val="150000"/>
              </a:lnSpc>
              <a:defRPr/>
            </a:pPr>
            <a:r>
              <a:rPr lang="en-US" altLang="zh-CN" sz="1500" b="1" dirty="0"/>
              <a:t>$(selector).</a:t>
            </a:r>
            <a:r>
              <a:rPr lang="en-US" altLang="zh-CN" sz="1500" b="1" dirty="0" err="1"/>
              <a:t>attr</a:t>
            </a:r>
            <a:r>
              <a:rPr lang="en-US" altLang="zh-CN" sz="1500" b="1" dirty="0"/>
              <a:t>({[name1:value1]…[</a:t>
            </a:r>
            <a:r>
              <a:rPr lang="en-US" altLang="zh-CN" sz="1500" b="1" dirty="0" err="1"/>
              <a:t>nameN:valueN</a:t>
            </a:r>
            <a:r>
              <a:rPr lang="en-US" altLang="zh-CN" sz="1500" b="1" dirty="0"/>
              <a:t>]})</a:t>
            </a:r>
            <a:r>
              <a:rPr lang="fr-FR" altLang="zh-CN" sz="1500" b="1" dirty="0"/>
              <a:t> ;</a:t>
            </a:r>
            <a:endParaRPr lang="en-US" sz="1500" b="1" dirty="0"/>
          </a:p>
        </p:txBody>
      </p:sp>
      <p:sp>
        <p:nvSpPr>
          <p:cNvPr id="5" name="线形标注 1 4"/>
          <p:cNvSpPr/>
          <p:nvPr/>
        </p:nvSpPr>
        <p:spPr bwMode="auto">
          <a:xfrm>
            <a:off x="2904649" y="1563767"/>
            <a:ext cx="1237860" cy="321469"/>
          </a:xfrm>
          <a:prstGeom prst="borderCallout1">
            <a:avLst>
              <a:gd name="adj1" fmla="val 126070"/>
              <a:gd name="adj2" fmla="val -19317"/>
              <a:gd name="adj3" fmla="val 44049"/>
              <a:gd name="adj4" fmla="val -2698"/>
            </a:avLst>
          </a:prstGeom>
          <a:solidFill>
            <a:srgbClr val="0099D8"/>
          </a:solidFill>
          <a:ln w="38100" algn="ctr">
            <a:solidFill>
              <a:srgbClr val="0099D8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获取属性值</a:t>
            </a:r>
          </a:p>
        </p:txBody>
      </p:sp>
      <p:sp>
        <p:nvSpPr>
          <p:cNvPr id="7" name="线形标注 1 6"/>
          <p:cNvSpPr/>
          <p:nvPr/>
        </p:nvSpPr>
        <p:spPr bwMode="auto">
          <a:xfrm>
            <a:off x="3595434" y="2089986"/>
            <a:ext cx="1735207" cy="321469"/>
          </a:xfrm>
          <a:prstGeom prst="borderCallout1">
            <a:avLst>
              <a:gd name="adj1" fmla="val 167552"/>
              <a:gd name="adj2" fmla="val -12145"/>
              <a:gd name="adj3" fmla="val 39817"/>
              <a:gd name="adj4" fmla="val -434"/>
            </a:avLst>
          </a:prstGeom>
          <a:solidFill>
            <a:srgbClr val="0099D8"/>
          </a:solidFill>
          <a:ln w="38100" algn="ctr">
            <a:solidFill>
              <a:srgbClr val="0099D8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设置多个属性的值</a:t>
            </a:r>
          </a:p>
        </p:txBody>
      </p:sp>
      <p:sp>
        <p:nvSpPr>
          <p:cNvPr id="24" name="AutoShape 3"/>
          <p:cNvSpPr>
            <a:spLocks noChangeArrowheads="1"/>
          </p:cNvSpPr>
          <p:nvPr/>
        </p:nvSpPr>
        <p:spPr bwMode="auto">
          <a:xfrm>
            <a:off x="997469" y="3318616"/>
            <a:ext cx="5143500" cy="402803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500" b="1" dirty="0"/>
              <a:t>$(".contain </a:t>
            </a:r>
            <a:r>
              <a:rPr lang="en-US" altLang="zh-CN" sz="1500" b="1" dirty="0" err="1"/>
              <a:t>img</a:t>
            </a:r>
            <a:r>
              <a:rPr lang="en-US" altLang="zh-CN" sz="1500" b="1" dirty="0"/>
              <a:t>").</a:t>
            </a:r>
            <a:r>
              <a:rPr lang="en-US" altLang="zh-CN" sz="1500" b="1" dirty="0" err="1"/>
              <a:t>attr</a:t>
            </a:r>
            <a:r>
              <a:rPr lang="en-US" altLang="zh-CN" sz="1500" b="1" dirty="0"/>
              <a:t>({width:"200",height:"80"});</a:t>
            </a:r>
            <a:endParaRPr lang="en-US" sz="1500" b="1" dirty="0"/>
          </a:p>
        </p:txBody>
      </p:sp>
      <p:pic>
        <p:nvPicPr>
          <p:cNvPr id="8" name="Picture 2" descr="F:\2016年工作\ACCP8.0产品开发\jQuery\案例源码\chapter08\Chapter08\图8.26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714" y="2665161"/>
            <a:ext cx="2160989" cy="192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接箭头连接符 8"/>
          <p:cNvCxnSpPr/>
          <p:nvPr/>
        </p:nvCxnSpPr>
        <p:spPr bwMode="auto">
          <a:xfrm flipV="1">
            <a:off x="4828223" y="2985611"/>
            <a:ext cx="1771650" cy="481965"/>
          </a:xfrm>
          <a:prstGeom prst="straightConnector1">
            <a:avLst/>
          </a:prstGeom>
          <a:solidFill>
            <a:srgbClr val="0070C0"/>
          </a:solidFill>
          <a:ln w="38100" algn="ctr">
            <a:solidFill>
              <a:srgbClr val="0099D8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</p:cxn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C060826-3F4F-460C-98A0-5F36DD560BC4}"/>
              </a:ext>
            </a:extLst>
          </p:cNvPr>
          <p:cNvGrpSpPr/>
          <p:nvPr/>
        </p:nvGrpSpPr>
        <p:grpSpPr>
          <a:xfrm>
            <a:off x="240665" y="1058498"/>
            <a:ext cx="436880" cy="549275"/>
            <a:chOff x="2960053" y="2405380"/>
            <a:chExt cx="436880" cy="549275"/>
          </a:xfrm>
        </p:grpSpPr>
        <p:sp>
          <p:nvSpPr>
            <p:cNvPr id="23" name="TextBox 65">
              <a:extLst>
                <a:ext uri="{FF2B5EF4-FFF2-40B4-BE49-F238E27FC236}">
                  <a16:creationId xmlns:a16="http://schemas.microsoft.com/office/drawing/2014/main" id="{D782DBAB-4B0F-47A5-A8E9-B652C8D77485}"/>
                </a:ext>
              </a:extLst>
            </p:cNvPr>
            <p:cNvSpPr txBox="1"/>
            <p:nvPr/>
          </p:nvSpPr>
          <p:spPr>
            <a:xfrm>
              <a:off x="2960053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语法</a:t>
              </a:r>
            </a:p>
          </p:txBody>
        </p:sp>
        <p:pic>
          <p:nvPicPr>
            <p:cNvPr id="25" name="图片 24" descr="C:\Users\Lenovo\Desktop\icon\书籍.png书籍">
              <a:extLst>
                <a:ext uri="{FF2B5EF4-FFF2-40B4-BE49-F238E27FC236}">
                  <a16:creationId xmlns:a16="http://schemas.microsoft.com/office/drawing/2014/main" id="{CFF8EADD-0C1B-4535-BA98-EFB9C938E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021330" y="2405380"/>
              <a:ext cx="314325" cy="314325"/>
            </a:xfrm>
            <a:prstGeom prst="rect">
              <a:avLst/>
            </a:prstGeom>
          </p:spPr>
        </p:pic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2063104-C6F6-4366-8E01-C4F3A9A7F426}"/>
              </a:ext>
            </a:extLst>
          </p:cNvPr>
          <p:cNvGrpSpPr/>
          <p:nvPr/>
        </p:nvGrpSpPr>
        <p:grpSpPr>
          <a:xfrm>
            <a:off x="273317" y="2926958"/>
            <a:ext cx="436880" cy="531495"/>
            <a:chOff x="3548698" y="2423160"/>
            <a:chExt cx="436880" cy="531495"/>
          </a:xfrm>
        </p:grpSpPr>
        <p:sp>
          <p:nvSpPr>
            <p:cNvPr id="27" name="TextBox 65">
              <a:extLst>
                <a:ext uri="{FF2B5EF4-FFF2-40B4-BE49-F238E27FC236}">
                  <a16:creationId xmlns:a16="http://schemas.microsoft.com/office/drawing/2014/main" id="{7724A743-A0B7-4B4C-9435-C7D4FA00A5EC}"/>
                </a:ext>
              </a:extLst>
            </p:cNvPr>
            <p:cNvSpPr txBox="1"/>
            <p:nvPr/>
          </p:nvSpPr>
          <p:spPr>
            <a:xfrm>
              <a:off x="3548698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示例</a:t>
              </a:r>
            </a:p>
          </p:txBody>
        </p:sp>
        <p:pic>
          <p:nvPicPr>
            <p:cNvPr id="28" name="图片 27" descr="C:\Users\Lenovo\Desktop\icon\电脑.png电脑">
              <a:extLst>
                <a:ext uri="{FF2B5EF4-FFF2-40B4-BE49-F238E27FC236}">
                  <a16:creationId xmlns:a16="http://schemas.microsoft.com/office/drawing/2014/main" id="{FBABD019-735A-4E7C-BB51-9BDD505DA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627438" y="2423160"/>
              <a:ext cx="279400" cy="278765"/>
            </a:xfrm>
            <a:prstGeom prst="rect">
              <a:avLst/>
            </a:prstGeom>
          </p:spPr>
        </p:pic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BC8C5327-698B-4CA1-A53A-701E8A9415F1}"/>
              </a:ext>
            </a:extLst>
          </p:cNvPr>
          <p:cNvGrpSpPr/>
          <p:nvPr/>
        </p:nvGrpSpPr>
        <p:grpSpPr>
          <a:xfrm>
            <a:off x="2576334" y="4318261"/>
            <a:ext cx="3132349" cy="321469"/>
            <a:chOff x="2555776" y="4614386"/>
            <a:chExt cx="3132349" cy="321469"/>
          </a:xfrm>
        </p:grpSpPr>
        <p:sp>
          <p:nvSpPr>
            <p:cNvPr id="30" name="圆角矩形 7">
              <a:extLst>
                <a:ext uri="{FF2B5EF4-FFF2-40B4-BE49-F238E27FC236}">
                  <a16:creationId xmlns:a16="http://schemas.microsoft.com/office/drawing/2014/main" id="{71BC3B26-690E-42F8-9691-8EE3CCAF5555}"/>
                </a:ext>
              </a:extLst>
            </p:cNvPr>
            <p:cNvSpPr/>
            <p:nvPr/>
          </p:nvSpPr>
          <p:spPr bwMode="auto">
            <a:xfrm>
              <a:off x="2555776" y="4614386"/>
              <a:ext cx="342601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sp>
          <p:nvSpPr>
            <p:cNvPr id="31" name="圆角矩形 8">
              <a:extLst>
                <a:ext uri="{FF2B5EF4-FFF2-40B4-BE49-F238E27FC236}">
                  <a16:creationId xmlns:a16="http://schemas.microsoft.com/office/drawing/2014/main" id="{69AEBA32-3927-422F-86C9-1348BCE482D0}"/>
                </a:ext>
              </a:extLst>
            </p:cNvPr>
            <p:cNvSpPr/>
            <p:nvPr/>
          </p:nvSpPr>
          <p:spPr bwMode="auto">
            <a:xfrm>
              <a:off x="2947320" y="4614386"/>
              <a:ext cx="2740805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pic>
          <p:nvPicPr>
            <p:cNvPr id="32" name="Picture 8" descr="说话气泡new">
              <a:extLst>
                <a:ext uri="{FF2B5EF4-FFF2-40B4-BE49-F238E27FC236}">
                  <a16:creationId xmlns:a16="http://schemas.microsoft.com/office/drawing/2014/main" id="{B3977CBE-D2FD-434D-80D7-65D1D8AE46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4644057"/>
              <a:ext cx="391544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TextBox 10">
              <a:extLst>
                <a:ext uri="{FF2B5EF4-FFF2-40B4-BE49-F238E27FC236}">
                  <a16:creationId xmlns:a16="http://schemas.microsoft.com/office/drawing/2014/main" id="{5E419FB4-EA88-4BE4-AB48-3A7503F3D83C}"/>
                </a:ext>
              </a:extLst>
            </p:cNvPr>
            <p:cNvSpPr txBox="1"/>
            <p:nvPr/>
          </p:nvSpPr>
          <p:spPr bwMode="auto">
            <a:xfrm>
              <a:off x="2867205" y="4647723"/>
              <a:ext cx="2807180" cy="27699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</a:t>
              </a:r>
              <a:r>
                <a:rPr lang="zh-CN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</a:t>
              </a:r>
              <a:r>
                <a:rPr lang="en-US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08</a:t>
              </a: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：祝福冬奥操作属性</a:t>
              </a:r>
            </a:p>
          </p:txBody>
        </p:sp>
      </p:grp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CC0242-BD7A-4D7A-978D-9557A67CE5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31</a:t>
            </a:fld>
            <a:r>
              <a:rPr lang="en-US" altLang="zh-CN"/>
              <a:t>/50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775" dirty="0">
                <a:sym typeface="+mn-ea"/>
              </a:rPr>
              <a:t>删除元素</a:t>
            </a:r>
            <a:r>
              <a:rPr sz="2775" dirty="0">
                <a:sym typeface="+mn-ea"/>
              </a:rPr>
              <a:t>属性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sym typeface="+mn-ea"/>
              </a:rPr>
              <a:t>removeAttr</a:t>
            </a:r>
            <a:r>
              <a:rPr lang="en-US" altLang="zh-CN" dirty="0">
                <a:sym typeface="+mn-ea"/>
              </a:rPr>
              <a:t>()</a:t>
            </a:r>
            <a:r>
              <a:rPr lang="zh-CN" altLang="en-US" dirty="0">
                <a:sym typeface="+mn-ea"/>
              </a:rPr>
              <a:t>用来删除元素的属性</a:t>
            </a:r>
            <a:endParaRPr lang="zh-CN" altLang="en-US"/>
          </a:p>
        </p:txBody>
      </p:sp>
      <p:sp>
        <p:nvSpPr>
          <p:cNvPr id="19" name="AutoShape 3"/>
          <p:cNvSpPr>
            <a:spLocks noChangeArrowheads="1"/>
          </p:cNvSpPr>
          <p:nvPr/>
        </p:nvSpPr>
        <p:spPr bwMode="auto">
          <a:xfrm>
            <a:off x="1083856" y="1845577"/>
            <a:ext cx="5143500" cy="323165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fr-FR" sz="1500" b="1" dirty="0"/>
              <a:t>$(selector).removeAttr(name)</a:t>
            </a:r>
            <a:r>
              <a:rPr lang="fr-FR" altLang="zh-CN" sz="1500" b="1" dirty="0"/>
              <a:t> ;</a:t>
            </a:r>
            <a:endParaRPr lang="en-US" sz="1500" b="1" dirty="0"/>
          </a:p>
        </p:txBody>
      </p:sp>
      <p:sp>
        <p:nvSpPr>
          <p:cNvPr id="26" name="AutoShape 3"/>
          <p:cNvSpPr>
            <a:spLocks noChangeArrowheads="1"/>
          </p:cNvSpPr>
          <p:nvPr/>
        </p:nvSpPr>
        <p:spPr bwMode="auto">
          <a:xfrm>
            <a:off x="1083707" y="2818448"/>
            <a:ext cx="5143500" cy="323165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fr-FR" altLang="zh-CN" sz="1500" b="1" dirty="0"/>
              <a:t>$(".contain img").removeAttr("alt");</a:t>
            </a:r>
            <a:endParaRPr lang="en-US" sz="1500" b="1" dirty="0"/>
          </a:p>
        </p:txBody>
      </p:sp>
      <p:sp>
        <p:nvSpPr>
          <p:cNvPr id="18" name="线形标注 1 17"/>
          <p:cNvSpPr/>
          <p:nvPr/>
        </p:nvSpPr>
        <p:spPr bwMode="auto">
          <a:xfrm>
            <a:off x="4112750" y="3237734"/>
            <a:ext cx="2089547" cy="321469"/>
          </a:xfrm>
          <a:prstGeom prst="borderCallout1">
            <a:avLst>
              <a:gd name="adj1" fmla="val -66522"/>
              <a:gd name="adj2" fmla="val -22964"/>
              <a:gd name="adj3" fmla="val 51669"/>
              <a:gd name="adj4" fmla="val 50"/>
            </a:avLst>
          </a:prstGeom>
          <a:solidFill>
            <a:srgbClr val="0099D8"/>
          </a:solidFill>
          <a:ln w="38100" algn="ctr">
            <a:solidFill>
              <a:srgbClr val="0099D8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删除元素的</a:t>
            </a:r>
            <a:r>
              <a:rPr lang="en-US" altLang="zh-CN" sz="1350" b="1" kern="0" dirty="0">
                <a:solidFill>
                  <a:schemeClr val="bg1"/>
                </a:solidFill>
                <a:latin typeface="+mn-ea"/>
              </a:rPr>
              <a:t>alt</a:t>
            </a: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属性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C045180-20C6-43D0-9C70-8625DBBD6641}"/>
              </a:ext>
            </a:extLst>
          </p:cNvPr>
          <p:cNvGrpSpPr/>
          <p:nvPr/>
        </p:nvGrpSpPr>
        <p:grpSpPr>
          <a:xfrm>
            <a:off x="240665" y="1058498"/>
            <a:ext cx="436880" cy="549275"/>
            <a:chOff x="2960053" y="2405380"/>
            <a:chExt cx="436880" cy="549275"/>
          </a:xfrm>
        </p:grpSpPr>
        <p:sp>
          <p:nvSpPr>
            <p:cNvPr id="22" name="TextBox 65">
              <a:extLst>
                <a:ext uri="{FF2B5EF4-FFF2-40B4-BE49-F238E27FC236}">
                  <a16:creationId xmlns:a16="http://schemas.microsoft.com/office/drawing/2014/main" id="{60686311-8BC2-4B59-A1B9-E61866CFDF8B}"/>
                </a:ext>
              </a:extLst>
            </p:cNvPr>
            <p:cNvSpPr txBox="1"/>
            <p:nvPr/>
          </p:nvSpPr>
          <p:spPr>
            <a:xfrm>
              <a:off x="2960053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语法</a:t>
              </a:r>
            </a:p>
          </p:txBody>
        </p:sp>
        <p:pic>
          <p:nvPicPr>
            <p:cNvPr id="23" name="图片 22" descr="C:\Users\Lenovo\Desktop\icon\书籍.png书籍">
              <a:extLst>
                <a:ext uri="{FF2B5EF4-FFF2-40B4-BE49-F238E27FC236}">
                  <a16:creationId xmlns:a16="http://schemas.microsoft.com/office/drawing/2014/main" id="{5EDD2F1C-4D7E-49A3-A172-6348600DA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021330" y="2405380"/>
              <a:ext cx="314325" cy="314325"/>
            </a:xfrm>
            <a:prstGeom prst="rect">
              <a:avLst/>
            </a:prstGeom>
          </p:spPr>
        </p:pic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2BE64A0-73B8-49E1-ABE4-C636696DBFD0}"/>
              </a:ext>
            </a:extLst>
          </p:cNvPr>
          <p:cNvGrpSpPr/>
          <p:nvPr/>
        </p:nvGrpSpPr>
        <p:grpSpPr>
          <a:xfrm>
            <a:off x="218015" y="2494447"/>
            <a:ext cx="436880" cy="531495"/>
            <a:chOff x="3548698" y="2423160"/>
            <a:chExt cx="436880" cy="531495"/>
          </a:xfrm>
        </p:grpSpPr>
        <p:sp>
          <p:nvSpPr>
            <p:cNvPr id="25" name="TextBox 65">
              <a:extLst>
                <a:ext uri="{FF2B5EF4-FFF2-40B4-BE49-F238E27FC236}">
                  <a16:creationId xmlns:a16="http://schemas.microsoft.com/office/drawing/2014/main" id="{6EF58AB8-B235-4530-AC19-BC4ABA01A9F6}"/>
                </a:ext>
              </a:extLst>
            </p:cNvPr>
            <p:cNvSpPr txBox="1"/>
            <p:nvPr/>
          </p:nvSpPr>
          <p:spPr>
            <a:xfrm>
              <a:off x="3548698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示例</a:t>
              </a:r>
            </a:p>
          </p:txBody>
        </p:sp>
        <p:pic>
          <p:nvPicPr>
            <p:cNvPr id="27" name="图片 26" descr="C:\Users\Lenovo\Desktop\icon\电脑.png电脑">
              <a:extLst>
                <a:ext uri="{FF2B5EF4-FFF2-40B4-BE49-F238E27FC236}">
                  <a16:creationId xmlns:a16="http://schemas.microsoft.com/office/drawing/2014/main" id="{27B8E955-247B-4D31-94FC-211E7BA6D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627438" y="2423160"/>
              <a:ext cx="279400" cy="278765"/>
            </a:xfrm>
            <a:prstGeom prst="rect">
              <a:avLst/>
            </a:prstGeom>
          </p:spPr>
        </p:pic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40D22971-40BE-479E-BF95-EA474E536F40}"/>
              </a:ext>
            </a:extLst>
          </p:cNvPr>
          <p:cNvGrpSpPr/>
          <p:nvPr/>
        </p:nvGrpSpPr>
        <p:grpSpPr>
          <a:xfrm>
            <a:off x="2576334" y="4318261"/>
            <a:ext cx="3132349" cy="321469"/>
            <a:chOff x="2555776" y="4614386"/>
            <a:chExt cx="3132349" cy="321469"/>
          </a:xfrm>
        </p:grpSpPr>
        <p:sp>
          <p:nvSpPr>
            <p:cNvPr id="29" name="圆角矩形 7">
              <a:extLst>
                <a:ext uri="{FF2B5EF4-FFF2-40B4-BE49-F238E27FC236}">
                  <a16:creationId xmlns:a16="http://schemas.microsoft.com/office/drawing/2014/main" id="{09529346-6705-4E44-B9CE-A84B268E724D}"/>
                </a:ext>
              </a:extLst>
            </p:cNvPr>
            <p:cNvSpPr/>
            <p:nvPr/>
          </p:nvSpPr>
          <p:spPr bwMode="auto">
            <a:xfrm>
              <a:off x="2555776" y="4614386"/>
              <a:ext cx="342601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sp>
          <p:nvSpPr>
            <p:cNvPr id="30" name="圆角矩形 8">
              <a:extLst>
                <a:ext uri="{FF2B5EF4-FFF2-40B4-BE49-F238E27FC236}">
                  <a16:creationId xmlns:a16="http://schemas.microsoft.com/office/drawing/2014/main" id="{38FB435F-0553-47BD-B4D4-76FB085EE736}"/>
                </a:ext>
              </a:extLst>
            </p:cNvPr>
            <p:cNvSpPr/>
            <p:nvPr/>
          </p:nvSpPr>
          <p:spPr bwMode="auto">
            <a:xfrm>
              <a:off x="2947320" y="4614386"/>
              <a:ext cx="2740805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pic>
          <p:nvPicPr>
            <p:cNvPr id="31" name="Picture 8" descr="说话气泡new">
              <a:extLst>
                <a:ext uri="{FF2B5EF4-FFF2-40B4-BE49-F238E27FC236}">
                  <a16:creationId xmlns:a16="http://schemas.microsoft.com/office/drawing/2014/main" id="{F13B5EFF-B05C-4854-846A-D984DD8F4F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4644057"/>
              <a:ext cx="391544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Box 10">
              <a:extLst>
                <a:ext uri="{FF2B5EF4-FFF2-40B4-BE49-F238E27FC236}">
                  <a16:creationId xmlns:a16="http://schemas.microsoft.com/office/drawing/2014/main" id="{E9D0165D-AD1C-413B-AED4-3D88D085BA6B}"/>
                </a:ext>
              </a:extLst>
            </p:cNvPr>
            <p:cNvSpPr txBox="1"/>
            <p:nvPr/>
          </p:nvSpPr>
          <p:spPr bwMode="auto">
            <a:xfrm>
              <a:off x="2867205" y="4647723"/>
              <a:ext cx="2807180" cy="27699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</a:t>
              </a:r>
              <a:r>
                <a:rPr lang="zh-CN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</a:t>
              </a:r>
              <a:r>
                <a:rPr lang="en-US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08</a:t>
              </a: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：祝福冬奥操作属性</a:t>
              </a:r>
            </a:p>
          </p:txBody>
        </p:sp>
      </p:grp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62A716-1C8D-4C87-859E-3883C226C2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32</a:t>
            </a:fld>
            <a:r>
              <a:rPr lang="en-US" altLang="zh-CN"/>
              <a:t>/50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ldLvl="0" animBg="1"/>
      <p:bldP spid="18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内容占位符 2"/>
          <p:cNvSpPr>
            <a:spLocks noGrp="1"/>
          </p:cNvSpPr>
          <p:nvPr>
            <p:ph idx="1"/>
          </p:nvPr>
        </p:nvSpPr>
        <p:spPr>
          <a:xfrm>
            <a:off x="578644" y="981075"/>
            <a:ext cx="8563451" cy="3613785"/>
          </a:xfrm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zh-CN" altLang="en-US" sz="2381" dirty="0">
                <a:sym typeface="+mn-ea"/>
              </a:rPr>
              <a:t>训练要点</a:t>
            </a:r>
            <a:endParaRPr lang="en-US" altLang="zh-CN" sz="2381" dirty="0"/>
          </a:p>
          <a:p>
            <a:pPr lvl="1">
              <a:defRPr/>
            </a:pPr>
            <a:r>
              <a:rPr lang="zh-CN" altLang="en-US" sz="2381" dirty="0">
                <a:sym typeface="+mn-ea"/>
              </a:rPr>
              <a:t>创建节点元素</a:t>
            </a:r>
            <a:endParaRPr lang="zh-CN" altLang="en-US" sz="2381" dirty="0"/>
          </a:p>
          <a:p>
            <a:pPr lvl="1">
              <a:defRPr/>
            </a:pPr>
            <a:r>
              <a:rPr lang="zh-CN" altLang="en-US" sz="2381" dirty="0">
                <a:sym typeface="+mn-ea"/>
              </a:rPr>
              <a:t>使用</a:t>
            </a:r>
            <a:r>
              <a:rPr lang="en-US" altLang="zh-CN" sz="2381" dirty="0">
                <a:sym typeface="+mn-ea"/>
              </a:rPr>
              <a:t>append( )</a:t>
            </a:r>
            <a:r>
              <a:rPr lang="zh-CN" altLang="en-US" sz="2381" dirty="0">
                <a:sym typeface="+mn-ea"/>
              </a:rPr>
              <a:t>向指定节点之后插入节点元素</a:t>
            </a:r>
            <a:endParaRPr lang="zh-CN" altLang="en-US" sz="2381" dirty="0"/>
          </a:p>
          <a:p>
            <a:pPr lvl="1">
              <a:defRPr/>
            </a:pPr>
            <a:r>
              <a:rPr lang="zh-CN" altLang="en-US" sz="2381" dirty="0">
                <a:sym typeface="+mn-ea"/>
              </a:rPr>
              <a:t>使用</a:t>
            </a:r>
            <a:r>
              <a:rPr lang="en-US" altLang="zh-CN" sz="2381" dirty="0">
                <a:sym typeface="+mn-ea"/>
              </a:rPr>
              <a:t>prepend( )</a:t>
            </a:r>
            <a:r>
              <a:rPr lang="zh-CN" altLang="en-US" sz="2381" dirty="0">
                <a:sym typeface="+mn-ea"/>
              </a:rPr>
              <a:t>向指定节点之前插入节点元素</a:t>
            </a:r>
            <a:endParaRPr lang="zh-CN" altLang="en-US" sz="2381" dirty="0"/>
          </a:p>
          <a:p>
            <a:pPr lvl="1">
              <a:defRPr/>
            </a:pPr>
            <a:r>
              <a:rPr lang="zh-CN" altLang="en-US" sz="2381" dirty="0">
                <a:sym typeface="+mn-ea"/>
              </a:rPr>
              <a:t>使用</a:t>
            </a:r>
            <a:r>
              <a:rPr lang="en-US" altLang="zh-CN" sz="2381" dirty="0" err="1">
                <a:sym typeface="+mn-ea"/>
              </a:rPr>
              <a:t>val</a:t>
            </a:r>
            <a:r>
              <a:rPr lang="en-US" altLang="zh-CN" sz="2381" dirty="0">
                <a:sym typeface="+mn-ea"/>
              </a:rPr>
              <a:t>( )</a:t>
            </a:r>
            <a:r>
              <a:rPr lang="zh-CN" altLang="en-US" sz="2381" dirty="0">
                <a:sym typeface="+mn-ea"/>
              </a:rPr>
              <a:t>获取表单元素的值</a:t>
            </a:r>
            <a:endParaRPr lang="zh-CN" altLang="en-US" sz="2381" dirty="0"/>
          </a:p>
          <a:p>
            <a:pPr lvl="1">
              <a:defRPr/>
            </a:pPr>
            <a:r>
              <a:rPr lang="zh-CN" altLang="en-US" sz="2381" dirty="0">
                <a:sym typeface="+mn-ea"/>
              </a:rPr>
              <a:t>使用</a:t>
            </a:r>
            <a:r>
              <a:rPr lang="en-US" altLang="zh-CN" sz="2381" dirty="0">
                <a:sym typeface="+mn-ea"/>
              </a:rPr>
              <a:t>show( )</a:t>
            </a:r>
            <a:r>
              <a:rPr lang="zh-CN" altLang="en-US" sz="2381" dirty="0">
                <a:sym typeface="+mn-ea"/>
              </a:rPr>
              <a:t>显示元素，使用</a:t>
            </a:r>
            <a:r>
              <a:rPr lang="en-US" altLang="zh-CN" sz="2381" dirty="0">
                <a:sym typeface="+mn-ea"/>
              </a:rPr>
              <a:t>hide( )</a:t>
            </a:r>
            <a:r>
              <a:rPr lang="zh-CN" altLang="en-US" sz="2381" dirty="0">
                <a:sym typeface="+mn-ea"/>
              </a:rPr>
              <a:t>隐藏元素</a:t>
            </a:r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775" dirty="0"/>
              <a:t>练习</a:t>
            </a:r>
            <a:r>
              <a:rPr lang="en-US" altLang="zh-CN" sz="2775" dirty="0"/>
              <a:t>3—</a:t>
            </a:r>
            <a:r>
              <a:rPr lang="zh-CN" altLang="en-US" sz="2775" dirty="0">
                <a:sym typeface="+mn-ea"/>
              </a:rPr>
              <a:t>制作论坛帖子页面</a:t>
            </a:r>
            <a:r>
              <a:rPr lang="en-US" altLang="zh-CN" sz="2775" dirty="0">
                <a:sym typeface="+mn-ea"/>
              </a:rPr>
              <a:t>3-1</a:t>
            </a:r>
            <a:endParaRPr lang="zh-CN" altLang="en-US" dirty="0"/>
          </a:p>
        </p:txBody>
      </p:sp>
      <p:sp>
        <p:nvSpPr>
          <p:cNvPr id="3" name="AutoShape 7"/>
          <p:cNvSpPr>
            <a:spLocks noChangeArrowheads="1"/>
          </p:cNvSpPr>
          <p:nvPr/>
        </p:nvSpPr>
        <p:spPr bwMode="auto">
          <a:xfrm>
            <a:off x="3373279" y="4692224"/>
            <a:ext cx="1578769" cy="332006"/>
          </a:xfrm>
          <a:prstGeom prst="wedgeRoundRectCallout">
            <a:avLst>
              <a:gd name="adj1" fmla="val -127"/>
              <a:gd name="adj2" fmla="val -48992"/>
              <a:gd name="adj3" fmla="val 16667"/>
            </a:avLst>
          </a:prstGeom>
          <a:solidFill>
            <a:srgbClr val="0099D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marL="0" lvl="1" indent="-214313" algn="ctr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讲解需求说明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DB9627B-9B7F-4E92-9279-AC8A5F670FEF}"/>
              </a:ext>
            </a:extLst>
          </p:cNvPr>
          <p:cNvGrpSpPr/>
          <p:nvPr/>
        </p:nvGrpSpPr>
        <p:grpSpPr>
          <a:xfrm>
            <a:off x="224711" y="1019175"/>
            <a:ext cx="436880" cy="532130"/>
            <a:chOff x="989013" y="2429510"/>
            <a:chExt cx="436880" cy="532130"/>
          </a:xfrm>
        </p:grpSpPr>
        <p:sp>
          <p:nvSpPr>
            <p:cNvPr id="9" name="TextBox 65">
              <a:extLst>
                <a:ext uri="{FF2B5EF4-FFF2-40B4-BE49-F238E27FC236}">
                  <a16:creationId xmlns:a16="http://schemas.microsoft.com/office/drawing/2014/main" id="{38807FC9-8394-42B1-807A-3583EEEC60C8}"/>
                </a:ext>
              </a:extLst>
            </p:cNvPr>
            <p:cNvSpPr txBox="1"/>
            <p:nvPr/>
          </p:nvSpPr>
          <p:spPr>
            <a:xfrm>
              <a:off x="989013" y="2716530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指导</a:t>
              </a:r>
            </a:p>
          </p:txBody>
        </p:sp>
        <p:pic>
          <p:nvPicPr>
            <p:cNvPr id="10" name="图片 9" descr="C:\Users\Lenovo\Desktop\icon\作业指导书.png作业指导书">
              <a:extLst>
                <a:ext uri="{FF2B5EF4-FFF2-40B4-BE49-F238E27FC236}">
                  <a16:creationId xmlns:a16="http://schemas.microsoft.com/office/drawing/2014/main" id="{BCB69F24-4D07-4C2C-A28C-719AEA7A7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063308" y="2429510"/>
              <a:ext cx="288290" cy="280035"/>
            </a:xfrm>
            <a:prstGeom prst="rect">
              <a:avLst/>
            </a:prstGeom>
          </p:spPr>
        </p:pic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1A9EED-7E3D-4998-8D44-DACE175562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33</a:t>
            </a:fld>
            <a:r>
              <a:rPr lang="en-US" altLang="zh-CN"/>
              <a:t>/50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内容占位符 2"/>
          <p:cNvSpPr>
            <a:spLocks noGrp="1"/>
          </p:cNvSpPr>
          <p:nvPr>
            <p:ph idx="1"/>
          </p:nvPr>
        </p:nvSpPr>
        <p:spPr>
          <a:xfrm>
            <a:off x="578644" y="981075"/>
            <a:ext cx="8563451" cy="3613785"/>
          </a:xfrm>
        </p:spPr>
        <p:txBody>
          <a:bodyPr/>
          <a:lstStyle/>
          <a:p>
            <a:pPr>
              <a:defRPr/>
            </a:pPr>
            <a:r>
              <a:rPr lang="zh-CN" altLang="en-US" sz="2381" dirty="0">
                <a:sym typeface="+mn-ea"/>
              </a:rPr>
              <a:t>需求说明</a:t>
            </a:r>
            <a:endParaRPr lang="en-US" altLang="zh-CN" sz="2381" dirty="0"/>
          </a:p>
          <a:p>
            <a:pPr lvl="1">
              <a:defRPr/>
            </a:pPr>
            <a:r>
              <a:rPr lang="zh-CN" altLang="en-US" sz="2100" dirty="0">
                <a:sym typeface="+mn-ea"/>
              </a:rPr>
              <a:t>单击我要发贴，弹出发贴界面</a:t>
            </a:r>
            <a:endParaRPr lang="zh-CN" altLang="en-US" sz="2100" dirty="0"/>
          </a:p>
          <a:p>
            <a:pPr lvl="1">
              <a:defRPr/>
            </a:pPr>
            <a:r>
              <a:rPr lang="zh-CN" altLang="en-US" sz="2100" dirty="0">
                <a:sym typeface="+mn-ea"/>
              </a:rPr>
              <a:t>在标题框中输入标题，选择所属版块，输入帖子内容</a:t>
            </a:r>
            <a:endParaRPr lang="en-US" altLang="zh-CN" sz="2100" dirty="0"/>
          </a:p>
          <a:p>
            <a:pPr lvl="1">
              <a:defRPr/>
            </a:pPr>
            <a:r>
              <a:rPr lang="zh-CN" altLang="en-US" sz="2100" dirty="0">
                <a:sym typeface="+mn-ea"/>
              </a:rPr>
              <a:t>单击“发布”按钮，新发布的帖子显示在列表的第一个，新帖子显示头像、标题、版块和发布时间</a:t>
            </a:r>
            <a:endParaRPr lang="en-US" altLang="zh-CN" sz="2100" dirty="0"/>
          </a:p>
          <a:p>
            <a:pPr lvl="1"/>
            <a:endParaRPr lang="en-US" altLang="zh-CN" sz="21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练习</a:t>
            </a:r>
            <a:r>
              <a:rPr lang="en-US" altLang="zh-CN" sz="2800" dirty="0"/>
              <a:t>3</a:t>
            </a:r>
            <a:r>
              <a:rPr lang="en-US" altLang="zh-CN" sz="2775" dirty="0"/>
              <a:t>—</a:t>
            </a:r>
            <a:r>
              <a:rPr lang="zh-CN" altLang="en-US" sz="2775" dirty="0">
                <a:sym typeface="+mn-ea"/>
              </a:rPr>
              <a:t>制作论坛帖子页面</a:t>
            </a:r>
            <a:r>
              <a:rPr lang="en-US" altLang="zh-CN" sz="2775" dirty="0">
                <a:sym typeface="+mn-ea"/>
              </a:rPr>
              <a:t>3-2</a:t>
            </a:r>
            <a:endParaRPr lang="zh-CN" altLang="en-US" dirty="0"/>
          </a:p>
        </p:txBody>
      </p:sp>
      <p:sp>
        <p:nvSpPr>
          <p:cNvPr id="3" name="AutoShape 7"/>
          <p:cNvSpPr>
            <a:spLocks noChangeArrowheads="1"/>
          </p:cNvSpPr>
          <p:nvPr/>
        </p:nvSpPr>
        <p:spPr bwMode="auto">
          <a:xfrm>
            <a:off x="3373279" y="4692224"/>
            <a:ext cx="1578769" cy="332006"/>
          </a:xfrm>
          <a:prstGeom prst="wedgeRoundRectCallout">
            <a:avLst>
              <a:gd name="adj1" fmla="val -127"/>
              <a:gd name="adj2" fmla="val -48992"/>
              <a:gd name="adj3" fmla="val 16667"/>
            </a:avLst>
          </a:prstGeom>
          <a:solidFill>
            <a:srgbClr val="0099D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marL="0" lvl="1" indent="-214313" algn="ctr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讲解需求说明</a:t>
            </a:r>
          </a:p>
        </p:txBody>
      </p:sp>
      <p:pic>
        <p:nvPicPr>
          <p:cNvPr id="3074" name="Picture 2" descr="F:\2016年工作\ACCP8.0产品开发\jQuery\案例源码\chapter08\Chapter08\图8.29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305" y="1823085"/>
            <a:ext cx="2816543" cy="200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F:\2016年工作\ACCP8.0产品开发\jQuery\案例源码\chapter08\Chapter08\图8.28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604" y="1823085"/>
            <a:ext cx="2943701" cy="204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E7E4D462-AD30-4DF1-AB1B-419833560DB6}"/>
              </a:ext>
            </a:extLst>
          </p:cNvPr>
          <p:cNvGrpSpPr/>
          <p:nvPr/>
        </p:nvGrpSpPr>
        <p:grpSpPr>
          <a:xfrm>
            <a:off x="261159" y="883711"/>
            <a:ext cx="436880" cy="532130"/>
            <a:chOff x="989013" y="2429510"/>
            <a:chExt cx="436880" cy="532130"/>
          </a:xfrm>
        </p:grpSpPr>
        <p:sp>
          <p:nvSpPr>
            <p:cNvPr id="11" name="TextBox 65">
              <a:extLst>
                <a:ext uri="{FF2B5EF4-FFF2-40B4-BE49-F238E27FC236}">
                  <a16:creationId xmlns:a16="http://schemas.microsoft.com/office/drawing/2014/main" id="{0B2C0368-589A-4BD6-9E14-E0524AF629ED}"/>
                </a:ext>
              </a:extLst>
            </p:cNvPr>
            <p:cNvSpPr txBox="1"/>
            <p:nvPr/>
          </p:nvSpPr>
          <p:spPr>
            <a:xfrm>
              <a:off x="989013" y="2716530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指导</a:t>
              </a:r>
            </a:p>
          </p:txBody>
        </p:sp>
        <p:pic>
          <p:nvPicPr>
            <p:cNvPr id="12" name="图片 11" descr="C:\Users\Lenovo\Desktop\icon\作业指导书.png作业指导书">
              <a:extLst>
                <a:ext uri="{FF2B5EF4-FFF2-40B4-BE49-F238E27FC236}">
                  <a16:creationId xmlns:a16="http://schemas.microsoft.com/office/drawing/2014/main" id="{3602CAF0-CE79-4F99-97FF-A638685D2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063308" y="2429510"/>
              <a:ext cx="288290" cy="280035"/>
            </a:xfrm>
            <a:prstGeom prst="rect">
              <a:avLst/>
            </a:prstGeom>
          </p:spPr>
        </p:pic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68B6B9-C2E2-44C4-8D3B-C2497E0A50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34</a:t>
            </a:fld>
            <a:r>
              <a:rPr lang="en-US" altLang="zh-CN"/>
              <a:t>/50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内容占位符 2"/>
          <p:cNvSpPr>
            <a:spLocks noGrp="1"/>
          </p:cNvSpPr>
          <p:nvPr>
            <p:ph idx="1"/>
          </p:nvPr>
        </p:nvSpPr>
        <p:spPr>
          <a:xfrm>
            <a:off x="578644" y="981075"/>
            <a:ext cx="8352949" cy="3613785"/>
          </a:xfrm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zh-CN" altLang="en-US" dirty="0">
                <a:sym typeface="+mn-ea"/>
              </a:rPr>
              <a:t>实现思路</a:t>
            </a:r>
            <a:endParaRPr lang="en-US" altLang="zh-CN" sz="2381" dirty="0"/>
          </a:p>
          <a:p>
            <a:pPr lvl="1">
              <a:defRPr/>
            </a:pPr>
            <a:r>
              <a:rPr lang="zh-CN" altLang="en-US" sz="1950" dirty="0">
                <a:sym typeface="+mn-ea"/>
              </a:rPr>
              <a:t>使用数组保存发帖者的头像</a:t>
            </a:r>
            <a:endParaRPr lang="en-US" altLang="zh-CN" sz="1950" dirty="0"/>
          </a:p>
          <a:p>
            <a:pPr lvl="1">
              <a:defRPr/>
            </a:pPr>
            <a:r>
              <a:rPr lang="zh-CN" altLang="en-US" sz="1950" dirty="0">
                <a:sym typeface="+mn-ea"/>
              </a:rPr>
              <a:t>创建新的</a:t>
            </a:r>
            <a:r>
              <a:rPr lang="en-US" altLang="zh-CN" sz="1950" dirty="0">
                <a:sym typeface="+mn-ea"/>
              </a:rPr>
              <a:t>&lt;li&gt;</a:t>
            </a:r>
            <a:r>
              <a:rPr lang="zh-CN" altLang="en-US" sz="1950" dirty="0">
                <a:sym typeface="+mn-ea"/>
              </a:rPr>
              <a:t>节点，把头像、标题等内容插入到</a:t>
            </a:r>
            <a:r>
              <a:rPr lang="en-US" altLang="zh-CN" sz="1950" dirty="0">
                <a:sym typeface="+mn-ea"/>
              </a:rPr>
              <a:t>&lt;li&gt;</a:t>
            </a:r>
            <a:r>
              <a:rPr lang="zh-CN" altLang="en-US" sz="1950" dirty="0">
                <a:sym typeface="+mn-ea"/>
              </a:rPr>
              <a:t>中</a:t>
            </a:r>
            <a:endParaRPr lang="zh-CN" altLang="en-US" sz="1950" dirty="0"/>
          </a:p>
          <a:p>
            <a:pPr lvl="1">
              <a:defRPr/>
            </a:pPr>
            <a:r>
              <a:rPr lang="zh-CN" altLang="en-US" sz="1950" dirty="0">
                <a:sym typeface="+mn-ea"/>
              </a:rPr>
              <a:t>使用函数</a:t>
            </a:r>
            <a:r>
              <a:rPr lang="en-US" altLang="zh-CN" sz="1950" dirty="0">
                <a:sym typeface="+mn-ea"/>
              </a:rPr>
              <a:t>floor( )</a:t>
            </a:r>
            <a:r>
              <a:rPr lang="zh-CN" altLang="en-US" sz="1950" dirty="0">
                <a:sym typeface="+mn-ea"/>
              </a:rPr>
              <a:t>和</a:t>
            </a:r>
            <a:r>
              <a:rPr lang="en-US" altLang="zh-CN" sz="1950" dirty="0">
                <a:sym typeface="+mn-ea"/>
              </a:rPr>
              <a:t>random( )</a:t>
            </a:r>
            <a:r>
              <a:rPr lang="zh-CN" altLang="en-US" sz="1950" dirty="0">
                <a:sym typeface="+mn-ea"/>
              </a:rPr>
              <a:t>随机获取发帖者的头像</a:t>
            </a:r>
            <a:endParaRPr lang="zh-CN" altLang="en-US" sz="1950" dirty="0"/>
          </a:p>
          <a:p>
            <a:pPr lvl="1">
              <a:defRPr/>
            </a:pPr>
            <a:r>
              <a:rPr lang="zh-CN" altLang="en-US" sz="1950" dirty="0">
                <a:sym typeface="+mn-ea"/>
              </a:rPr>
              <a:t>使用</a:t>
            </a:r>
            <a:r>
              <a:rPr lang="en-US" altLang="zh-CN" sz="1950" dirty="0">
                <a:sym typeface="+mn-ea"/>
              </a:rPr>
              <a:t>append( )</a:t>
            </a:r>
            <a:r>
              <a:rPr lang="zh-CN" altLang="en-US" sz="1950" dirty="0">
                <a:sym typeface="+mn-ea"/>
              </a:rPr>
              <a:t>把头像、标题、版块、时间插入到</a:t>
            </a:r>
            <a:r>
              <a:rPr lang="en-US" altLang="zh-CN" sz="1950" dirty="0">
                <a:sym typeface="+mn-ea"/>
              </a:rPr>
              <a:t>&lt;li&gt;</a:t>
            </a:r>
            <a:r>
              <a:rPr lang="zh-CN" altLang="en-US" sz="1950" dirty="0">
                <a:sym typeface="+mn-ea"/>
              </a:rPr>
              <a:t>节点中</a:t>
            </a:r>
            <a:endParaRPr lang="zh-CN" altLang="en-US" sz="1950" dirty="0"/>
          </a:p>
          <a:p>
            <a:pPr lvl="1">
              <a:defRPr/>
            </a:pPr>
            <a:r>
              <a:rPr lang="zh-CN" altLang="en-US" sz="1950" dirty="0">
                <a:sym typeface="+mn-ea"/>
              </a:rPr>
              <a:t>使用</a:t>
            </a:r>
            <a:r>
              <a:rPr lang="en-US" altLang="zh-CN" sz="1950" dirty="0">
                <a:sym typeface="+mn-ea"/>
              </a:rPr>
              <a:t>prepend( )</a:t>
            </a:r>
            <a:r>
              <a:rPr lang="zh-CN" altLang="en-US" sz="1950" dirty="0">
                <a:sym typeface="+mn-ea"/>
              </a:rPr>
              <a:t>把</a:t>
            </a:r>
            <a:r>
              <a:rPr lang="en-US" altLang="zh-CN" sz="1950" dirty="0">
                <a:sym typeface="+mn-ea"/>
              </a:rPr>
              <a:t>&lt;li&gt;</a:t>
            </a:r>
            <a:r>
              <a:rPr lang="zh-CN" altLang="en-US" sz="1950" dirty="0">
                <a:sym typeface="+mn-ea"/>
              </a:rPr>
              <a:t>节点插入到</a:t>
            </a:r>
            <a:r>
              <a:rPr lang="en-US" altLang="zh-CN" sz="1950" dirty="0">
                <a:sym typeface="+mn-ea"/>
              </a:rPr>
              <a:t>&lt;</a:t>
            </a:r>
            <a:r>
              <a:rPr lang="en-US" altLang="zh-CN" sz="1950" dirty="0" err="1">
                <a:sym typeface="+mn-ea"/>
              </a:rPr>
              <a:t>ul</a:t>
            </a:r>
            <a:r>
              <a:rPr lang="en-US" altLang="zh-CN" sz="1950" dirty="0">
                <a:sym typeface="+mn-ea"/>
              </a:rPr>
              <a:t>&gt;</a:t>
            </a:r>
            <a:r>
              <a:rPr lang="zh-CN" altLang="en-US" sz="1950" dirty="0">
                <a:sym typeface="+mn-ea"/>
              </a:rPr>
              <a:t>列表中</a:t>
            </a:r>
            <a:endParaRPr lang="zh-CN" altLang="en-US" sz="1950" dirty="0"/>
          </a:p>
          <a:p>
            <a:pPr lvl="1">
              <a:defRPr/>
            </a:pPr>
            <a:r>
              <a:rPr lang="zh-CN" altLang="en-US" sz="1950" dirty="0">
                <a:sym typeface="+mn-ea"/>
              </a:rPr>
              <a:t>使用</a:t>
            </a:r>
            <a:r>
              <a:rPr lang="en-US" altLang="zh-CN" sz="1950" dirty="0" err="1">
                <a:sym typeface="+mn-ea"/>
              </a:rPr>
              <a:t>val</a:t>
            </a:r>
            <a:r>
              <a:rPr lang="en-US" altLang="zh-CN" sz="1950" dirty="0">
                <a:sym typeface="+mn-ea"/>
              </a:rPr>
              <a:t>( )</a:t>
            </a:r>
            <a:r>
              <a:rPr lang="zh-CN" altLang="en-US" sz="1950" dirty="0">
                <a:sym typeface="+mn-ea"/>
              </a:rPr>
              <a:t>清空当前输入框中的内容，并且隐藏发新贴界面</a:t>
            </a:r>
            <a:endParaRPr lang="en-US" altLang="zh-CN" sz="195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775" dirty="0"/>
              <a:t>练习</a:t>
            </a:r>
            <a:r>
              <a:rPr lang="en-US" altLang="zh-CN" sz="2775" dirty="0"/>
              <a:t>3—</a:t>
            </a:r>
            <a:r>
              <a:rPr lang="zh-CN" altLang="en-US" sz="2775" dirty="0">
                <a:sym typeface="+mn-ea"/>
              </a:rPr>
              <a:t>制作论坛帖子页面</a:t>
            </a:r>
            <a:r>
              <a:rPr lang="en-US" altLang="zh-CN" sz="2775" dirty="0">
                <a:sym typeface="+mn-ea"/>
              </a:rPr>
              <a:t>3-3</a:t>
            </a:r>
            <a:endParaRPr lang="zh-CN" altLang="en-US" dirty="0"/>
          </a:p>
        </p:txBody>
      </p:sp>
      <p:sp>
        <p:nvSpPr>
          <p:cNvPr id="588807" name="AutoShape 7"/>
          <p:cNvSpPr>
            <a:spLocks noChangeArrowheads="1"/>
          </p:cNvSpPr>
          <p:nvPr/>
        </p:nvSpPr>
        <p:spPr bwMode="auto">
          <a:xfrm>
            <a:off x="3373279" y="4692224"/>
            <a:ext cx="1774785" cy="332006"/>
          </a:xfrm>
          <a:prstGeom prst="wedgeRoundRectCallout">
            <a:avLst>
              <a:gd name="adj1" fmla="val -127"/>
              <a:gd name="adj2" fmla="val -48992"/>
              <a:gd name="adj3" fmla="val 16667"/>
            </a:avLst>
          </a:prstGeom>
          <a:solidFill>
            <a:srgbClr val="0099D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marL="0" lvl="1" indent="-214313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完成时间：</a:t>
            </a:r>
            <a:r>
              <a:rPr lang="en-US"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20</a:t>
            </a:r>
            <a:r>
              <a:rPr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分钟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3FE38B8-ED15-459D-B67D-54DA04894A07}"/>
              </a:ext>
            </a:extLst>
          </p:cNvPr>
          <p:cNvGrpSpPr/>
          <p:nvPr/>
        </p:nvGrpSpPr>
        <p:grpSpPr>
          <a:xfrm>
            <a:off x="141764" y="885825"/>
            <a:ext cx="436880" cy="532130"/>
            <a:chOff x="989013" y="2429510"/>
            <a:chExt cx="436880" cy="532130"/>
          </a:xfrm>
        </p:grpSpPr>
        <p:sp>
          <p:nvSpPr>
            <p:cNvPr id="9" name="TextBox 65">
              <a:extLst>
                <a:ext uri="{FF2B5EF4-FFF2-40B4-BE49-F238E27FC236}">
                  <a16:creationId xmlns:a16="http://schemas.microsoft.com/office/drawing/2014/main" id="{230353A9-6916-4ACF-A2FB-B18C03CD6EA2}"/>
                </a:ext>
              </a:extLst>
            </p:cNvPr>
            <p:cNvSpPr txBox="1"/>
            <p:nvPr/>
          </p:nvSpPr>
          <p:spPr>
            <a:xfrm>
              <a:off x="989013" y="2716530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指导</a:t>
              </a:r>
            </a:p>
          </p:txBody>
        </p:sp>
        <p:pic>
          <p:nvPicPr>
            <p:cNvPr id="10" name="图片 9" descr="C:\Users\Lenovo\Desktop\icon\作业指导书.png作业指导书">
              <a:extLst>
                <a:ext uri="{FF2B5EF4-FFF2-40B4-BE49-F238E27FC236}">
                  <a16:creationId xmlns:a16="http://schemas.microsoft.com/office/drawing/2014/main" id="{0E8F6F42-44F6-4BA3-9503-8BC365492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063308" y="2429510"/>
              <a:ext cx="288290" cy="280035"/>
            </a:xfrm>
            <a:prstGeom prst="rect">
              <a:avLst/>
            </a:prstGeom>
          </p:spPr>
        </p:pic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3C516B0-0F27-47EA-8894-696E9BEE78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35</a:t>
            </a:fld>
            <a:r>
              <a:rPr lang="en-US" altLang="zh-CN"/>
              <a:t>/50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8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8807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常见问题及解决办法</a:t>
            </a:r>
            <a:endParaRPr lang="en-US" altLang="zh-CN"/>
          </a:p>
          <a:p>
            <a:r>
              <a:rPr lang="zh-CN" altLang="en-US"/>
              <a:t>代码规范问题</a:t>
            </a:r>
          </a:p>
          <a:p>
            <a:r>
              <a:rPr lang="zh-CN" altLang="en-US"/>
              <a:t>调试技巧</a:t>
            </a:r>
            <a:endParaRPr lang="en-US" altLang="zh-CN"/>
          </a:p>
          <a:p>
            <a:endParaRPr lang="zh-CN" altLang="en-US"/>
          </a:p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共性问题集中讲解</a:t>
            </a:r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ED7152F-BFD4-4109-AC53-25967EED272E}"/>
              </a:ext>
            </a:extLst>
          </p:cNvPr>
          <p:cNvGrpSpPr/>
          <p:nvPr/>
        </p:nvGrpSpPr>
        <p:grpSpPr>
          <a:xfrm>
            <a:off x="2560320" y="3474720"/>
            <a:ext cx="4022884" cy="992505"/>
            <a:chOff x="4789" y="4099"/>
            <a:chExt cx="8447" cy="2084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18EC39F-AD0B-45CB-8A11-A2713DEFD557}"/>
                </a:ext>
              </a:extLst>
            </p:cNvPr>
            <p:cNvSpPr/>
            <p:nvPr/>
          </p:nvSpPr>
          <p:spPr>
            <a:xfrm rot="2700000">
              <a:off x="5727" y="4099"/>
              <a:ext cx="395" cy="395"/>
            </a:xfrm>
            <a:prstGeom prst="rect">
              <a:avLst/>
            </a:prstGeom>
            <a:solidFill>
              <a:srgbClr val="0099D8"/>
            </a:solidFill>
            <a:ln w="57150">
              <a:solidFill>
                <a:srgbClr val="0099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FEF9A18-36AB-453D-B87E-C2BB84154611}"/>
                </a:ext>
              </a:extLst>
            </p:cNvPr>
            <p:cNvSpPr/>
            <p:nvPr/>
          </p:nvSpPr>
          <p:spPr>
            <a:xfrm rot="2700000">
              <a:off x="12181" y="4530"/>
              <a:ext cx="1055" cy="1055"/>
            </a:xfrm>
            <a:prstGeom prst="rect">
              <a:avLst/>
            </a:prstGeom>
            <a:noFill/>
            <a:ln w="57150">
              <a:solidFill>
                <a:srgbClr val="0099D8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307EF1BE-9067-45D1-9129-AB1DF3589B16}"/>
                </a:ext>
              </a:extLst>
            </p:cNvPr>
            <p:cNvSpPr/>
            <p:nvPr/>
          </p:nvSpPr>
          <p:spPr>
            <a:xfrm rot="2700000">
              <a:off x="11207" y="5128"/>
              <a:ext cx="1055" cy="1055"/>
            </a:xfrm>
            <a:prstGeom prst="rect">
              <a:avLst/>
            </a:prstGeom>
            <a:solidFill>
              <a:srgbClr val="0099D8"/>
            </a:solidFill>
            <a:ln w="57150">
              <a:solidFill>
                <a:srgbClr val="0099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6" name="Text Box 13">
              <a:extLst>
                <a:ext uri="{FF2B5EF4-FFF2-40B4-BE49-F238E27FC236}">
                  <a16:creationId xmlns:a16="http://schemas.microsoft.com/office/drawing/2014/main" id="{77D913B4-1852-4B07-9AD5-3CC07BCA5E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9" y="4521"/>
              <a:ext cx="7422" cy="149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 algn="ctr">
              <a:noFill/>
              <a:miter lim="800000"/>
            </a:ln>
            <a:effectLst/>
          </p:spPr>
          <p:txBody>
            <a:bodyPr wrap="square" tIns="89100">
              <a:spAutoFit/>
            </a:bodyPr>
            <a:lstStyle/>
            <a:p>
              <a:pPr algn="ctr" eaLnBrk="0" hangingPunct="0">
                <a:defRPr/>
              </a:pPr>
              <a:r>
                <a:rPr lang="en-US" altLang="zh-CN" sz="2400" b="1" kern="0" spc="22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zh-CN" altLang="en-US" sz="2400" b="1" kern="0" spc="22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共性问题集中讲解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9F0C287-B8E0-45B4-9EC4-ECA6D9814746}"/>
                </a:ext>
              </a:extLst>
            </p:cNvPr>
            <p:cNvSpPr/>
            <p:nvPr/>
          </p:nvSpPr>
          <p:spPr>
            <a:xfrm rot="2700000">
              <a:off x="4789" y="4594"/>
              <a:ext cx="1219" cy="1219"/>
            </a:xfrm>
            <a:prstGeom prst="rect">
              <a:avLst/>
            </a:prstGeom>
            <a:noFill/>
            <a:ln w="57150">
              <a:solidFill>
                <a:srgbClr val="0099D8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865B9430-A343-420A-8640-93799EBEB55D}"/>
                </a:ext>
              </a:extLst>
            </p:cNvPr>
            <p:cNvSpPr/>
            <p:nvPr/>
          </p:nvSpPr>
          <p:spPr>
            <a:xfrm rot="2700000">
              <a:off x="5589" y="5426"/>
              <a:ext cx="671" cy="671"/>
            </a:xfrm>
            <a:prstGeom prst="rect">
              <a:avLst/>
            </a:prstGeom>
            <a:noFill/>
            <a:ln w="57150">
              <a:solidFill>
                <a:srgbClr val="0099D8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52C75B0-09DC-4282-9AEF-28017D8F6E6B}"/>
                </a:ext>
              </a:extLst>
            </p:cNvPr>
            <p:cNvSpPr/>
            <p:nvPr/>
          </p:nvSpPr>
          <p:spPr>
            <a:xfrm rot="2700000">
              <a:off x="12344" y="5852"/>
              <a:ext cx="304" cy="304"/>
            </a:xfrm>
            <a:prstGeom prst="rect">
              <a:avLst/>
            </a:prstGeom>
            <a:solidFill>
              <a:srgbClr val="0099D8"/>
            </a:solidFill>
            <a:ln w="57150">
              <a:solidFill>
                <a:srgbClr val="0099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5E55768-1AB9-4340-9469-ABAFEF7CC6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36</a:t>
            </a:fld>
            <a:r>
              <a:rPr lang="en-US" altLang="zh-CN"/>
              <a:t>/50</a:t>
            </a: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775" dirty="0">
                <a:sym typeface="+mn-ea"/>
              </a:rPr>
              <a:t>节点遍历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ym typeface="+mn-ea"/>
              </a:rPr>
              <a:t>遍历子元素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>
                <a:sym typeface="+mn-ea"/>
              </a:rPr>
              <a:t>遍历同辈元素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>
                <a:sym typeface="+mn-ea"/>
              </a:rPr>
              <a:t>遍历前辈元素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>
                <a:sym typeface="+mn-ea"/>
              </a:rPr>
              <a:t>其他遍历方法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D80E42-A839-4549-95E9-6529774BA2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37</a:t>
            </a:fld>
            <a:r>
              <a:rPr lang="en-US" altLang="zh-CN"/>
              <a:t>/50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2775">
                <a:sym typeface="+mn-ea"/>
              </a:rPr>
              <a:t>遍历子元素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children()</a:t>
            </a:r>
            <a:r>
              <a:rPr lang="zh-CN" altLang="en-US" dirty="0">
                <a:sym typeface="+mn-ea"/>
              </a:rPr>
              <a:t>方法可以用来获取元素的所有子元素</a:t>
            </a:r>
            <a:endParaRPr lang="zh-CN" altLang="en-US" dirty="0"/>
          </a:p>
        </p:txBody>
      </p:sp>
      <p:sp>
        <p:nvSpPr>
          <p:cNvPr id="10" name="AutoShape 3"/>
          <p:cNvSpPr>
            <a:spLocks noChangeArrowheads="1"/>
          </p:cNvSpPr>
          <p:nvPr/>
        </p:nvSpPr>
        <p:spPr bwMode="auto">
          <a:xfrm>
            <a:off x="1178871" y="2190751"/>
            <a:ext cx="3901362" cy="749051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500" b="1" dirty="0" err="1"/>
              <a:t>var</a:t>
            </a:r>
            <a:r>
              <a:rPr lang="en-US" sz="1500" b="1" dirty="0"/>
              <a:t> $section =$("section").</a:t>
            </a:r>
            <a:r>
              <a:rPr lang="en-US" sz="1500" b="1" dirty="0">
                <a:solidFill>
                  <a:srgbClr val="FF0000"/>
                </a:solidFill>
              </a:rPr>
              <a:t>children</a:t>
            </a:r>
            <a:r>
              <a:rPr lang="en-US" sz="1500" b="1" dirty="0"/>
              <a:t>();</a:t>
            </a:r>
          </a:p>
          <a:p>
            <a:pPr>
              <a:lnSpc>
                <a:spcPct val="150000"/>
              </a:lnSpc>
              <a:defRPr/>
            </a:pPr>
            <a:r>
              <a:rPr lang="en-US" sz="1500" b="1" dirty="0"/>
              <a:t>alert($</a:t>
            </a:r>
            <a:r>
              <a:rPr lang="en-US" sz="1500" b="1" dirty="0" err="1"/>
              <a:t>section.length</a:t>
            </a:r>
            <a:r>
              <a:rPr lang="en-US" sz="1500" b="1" dirty="0"/>
              <a:t>);</a:t>
            </a:r>
          </a:p>
        </p:txBody>
      </p:sp>
      <p:sp>
        <p:nvSpPr>
          <p:cNvPr id="11" name="线形标注 1 10"/>
          <p:cNvSpPr/>
          <p:nvPr/>
        </p:nvSpPr>
        <p:spPr bwMode="auto">
          <a:xfrm>
            <a:off x="4526116" y="1709799"/>
            <a:ext cx="2294408" cy="603570"/>
          </a:xfrm>
          <a:prstGeom prst="borderCallout1">
            <a:avLst>
              <a:gd name="adj1" fmla="val 107230"/>
              <a:gd name="adj2" fmla="val -20929"/>
              <a:gd name="adj3" fmla="val 39265"/>
              <a:gd name="adj4" fmla="val 1024"/>
            </a:avLst>
          </a:prstGeom>
          <a:solidFill>
            <a:srgbClr val="0099D8"/>
          </a:solidFill>
          <a:ln w="38100" algn="ctr">
            <a:solidFill>
              <a:srgbClr val="0099D8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lnSpc>
                <a:spcPct val="150000"/>
              </a:lnSpc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获取</a:t>
            </a:r>
            <a:r>
              <a:rPr lang="en-US" altLang="en-US" sz="1350" b="1" kern="0" dirty="0">
                <a:solidFill>
                  <a:schemeClr val="bg1"/>
                </a:solidFill>
                <a:latin typeface="+mn-ea"/>
              </a:rPr>
              <a:t>&lt;section&gt;</a:t>
            </a: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的子元素，但不包含子元素的子元素</a:t>
            </a:r>
          </a:p>
        </p:txBody>
      </p:sp>
      <p:sp>
        <p:nvSpPr>
          <p:cNvPr id="15" name="AutoShape 3"/>
          <p:cNvSpPr>
            <a:spLocks noChangeArrowheads="1"/>
          </p:cNvSpPr>
          <p:nvPr/>
        </p:nvSpPr>
        <p:spPr bwMode="auto">
          <a:xfrm>
            <a:off x="1178630" y="1643647"/>
            <a:ext cx="3087514" cy="402803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fr-FR" sz="1500" b="1" dirty="0"/>
              <a:t>$(selector).children([expr])</a:t>
            </a:r>
            <a:r>
              <a:rPr lang="fr-FR" altLang="zh-CN" sz="1500" b="1" dirty="0"/>
              <a:t>;</a:t>
            </a:r>
            <a:endParaRPr lang="fr-FR" sz="1500" b="1" dirty="0"/>
          </a:p>
        </p:txBody>
      </p:sp>
      <p:pic>
        <p:nvPicPr>
          <p:cNvPr id="4098" name="Picture 2" descr="F:\2016年工作\ACCP8.0产品开发\jQuery\案例源码\chapter08\Chapter08\图8.32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378" y="2965131"/>
            <a:ext cx="2589014" cy="172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F:\2016年工作\ACCP8.0产品开发\jQuery\案例源码\chapter08\Chapter08\图8.33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60" y="3613391"/>
            <a:ext cx="1775928" cy="89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24DB6E2C-E8D0-45F5-A99A-33EA3C8F4B56}"/>
              </a:ext>
            </a:extLst>
          </p:cNvPr>
          <p:cNvGrpSpPr/>
          <p:nvPr/>
        </p:nvGrpSpPr>
        <p:grpSpPr>
          <a:xfrm>
            <a:off x="305345" y="1113422"/>
            <a:ext cx="436880" cy="549275"/>
            <a:chOff x="2960053" y="2405380"/>
            <a:chExt cx="436880" cy="549275"/>
          </a:xfrm>
        </p:grpSpPr>
        <p:sp>
          <p:nvSpPr>
            <p:cNvPr id="22" name="TextBox 65">
              <a:extLst>
                <a:ext uri="{FF2B5EF4-FFF2-40B4-BE49-F238E27FC236}">
                  <a16:creationId xmlns:a16="http://schemas.microsoft.com/office/drawing/2014/main" id="{522387A7-68D2-4E59-BB76-D50356132495}"/>
                </a:ext>
              </a:extLst>
            </p:cNvPr>
            <p:cNvSpPr txBox="1"/>
            <p:nvPr/>
          </p:nvSpPr>
          <p:spPr>
            <a:xfrm>
              <a:off x="2960053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语法</a:t>
              </a:r>
            </a:p>
          </p:txBody>
        </p:sp>
        <p:pic>
          <p:nvPicPr>
            <p:cNvPr id="23" name="图片 22" descr="C:\Users\Lenovo\Desktop\icon\书籍.png书籍">
              <a:extLst>
                <a:ext uri="{FF2B5EF4-FFF2-40B4-BE49-F238E27FC236}">
                  <a16:creationId xmlns:a16="http://schemas.microsoft.com/office/drawing/2014/main" id="{ABC41833-3003-4E6C-9E2F-FE20D0B40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021330" y="2405380"/>
              <a:ext cx="314325" cy="314325"/>
            </a:xfrm>
            <a:prstGeom prst="rect">
              <a:avLst/>
            </a:prstGeom>
          </p:spPr>
        </p:pic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B9E6DAF-D208-44B7-A945-FD15E7DEA2D8}"/>
              </a:ext>
            </a:extLst>
          </p:cNvPr>
          <p:cNvGrpSpPr/>
          <p:nvPr/>
        </p:nvGrpSpPr>
        <p:grpSpPr>
          <a:xfrm>
            <a:off x="266700" y="2203356"/>
            <a:ext cx="436880" cy="531495"/>
            <a:chOff x="3548698" y="2423160"/>
            <a:chExt cx="436880" cy="531495"/>
          </a:xfrm>
        </p:grpSpPr>
        <p:sp>
          <p:nvSpPr>
            <p:cNvPr id="26" name="TextBox 65">
              <a:extLst>
                <a:ext uri="{FF2B5EF4-FFF2-40B4-BE49-F238E27FC236}">
                  <a16:creationId xmlns:a16="http://schemas.microsoft.com/office/drawing/2014/main" id="{4D21A3FD-E461-4FD6-A0A3-AF4B3EA20E10}"/>
                </a:ext>
              </a:extLst>
            </p:cNvPr>
            <p:cNvSpPr txBox="1"/>
            <p:nvPr/>
          </p:nvSpPr>
          <p:spPr>
            <a:xfrm>
              <a:off x="3548698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示例</a:t>
              </a:r>
            </a:p>
          </p:txBody>
        </p:sp>
        <p:pic>
          <p:nvPicPr>
            <p:cNvPr id="27" name="图片 26" descr="C:\Users\Lenovo\Desktop\icon\电脑.png电脑">
              <a:extLst>
                <a:ext uri="{FF2B5EF4-FFF2-40B4-BE49-F238E27FC236}">
                  <a16:creationId xmlns:a16="http://schemas.microsoft.com/office/drawing/2014/main" id="{8423058B-146D-4704-AB3E-64FDB5ACC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627438" y="2423160"/>
              <a:ext cx="279400" cy="278765"/>
            </a:xfrm>
            <a:prstGeom prst="rect">
              <a:avLst/>
            </a:prstGeom>
          </p:spPr>
        </p:pic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FC9E278-9ACE-49BC-8356-468F1474C141}"/>
              </a:ext>
            </a:extLst>
          </p:cNvPr>
          <p:cNvGrpSpPr/>
          <p:nvPr/>
        </p:nvGrpSpPr>
        <p:grpSpPr>
          <a:xfrm>
            <a:off x="2696466" y="4718205"/>
            <a:ext cx="3132349" cy="321469"/>
            <a:chOff x="2555776" y="4614386"/>
            <a:chExt cx="3132349" cy="321469"/>
          </a:xfrm>
        </p:grpSpPr>
        <p:sp>
          <p:nvSpPr>
            <p:cNvPr id="29" name="圆角矩形 7">
              <a:extLst>
                <a:ext uri="{FF2B5EF4-FFF2-40B4-BE49-F238E27FC236}">
                  <a16:creationId xmlns:a16="http://schemas.microsoft.com/office/drawing/2014/main" id="{54ED723B-401F-4A15-8D5B-1D940AFD35A4}"/>
                </a:ext>
              </a:extLst>
            </p:cNvPr>
            <p:cNvSpPr/>
            <p:nvPr/>
          </p:nvSpPr>
          <p:spPr bwMode="auto">
            <a:xfrm>
              <a:off x="2555776" y="4614386"/>
              <a:ext cx="342601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sp>
          <p:nvSpPr>
            <p:cNvPr id="30" name="圆角矩形 8">
              <a:extLst>
                <a:ext uri="{FF2B5EF4-FFF2-40B4-BE49-F238E27FC236}">
                  <a16:creationId xmlns:a16="http://schemas.microsoft.com/office/drawing/2014/main" id="{D341CB88-ED28-47E8-9B7E-F05A70045644}"/>
                </a:ext>
              </a:extLst>
            </p:cNvPr>
            <p:cNvSpPr/>
            <p:nvPr/>
          </p:nvSpPr>
          <p:spPr bwMode="auto">
            <a:xfrm>
              <a:off x="2947320" y="4614386"/>
              <a:ext cx="2740805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pic>
          <p:nvPicPr>
            <p:cNvPr id="31" name="Picture 8" descr="说话气泡new">
              <a:extLst>
                <a:ext uri="{FF2B5EF4-FFF2-40B4-BE49-F238E27FC236}">
                  <a16:creationId xmlns:a16="http://schemas.microsoft.com/office/drawing/2014/main" id="{E44E77B4-934A-4F92-9EFB-9F3A20B448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4644057"/>
              <a:ext cx="391544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Box 10">
              <a:extLst>
                <a:ext uri="{FF2B5EF4-FFF2-40B4-BE49-F238E27FC236}">
                  <a16:creationId xmlns:a16="http://schemas.microsoft.com/office/drawing/2014/main" id="{FEF53FF5-B9DE-4CCA-89BE-66173876310F}"/>
                </a:ext>
              </a:extLst>
            </p:cNvPr>
            <p:cNvSpPr txBox="1"/>
            <p:nvPr/>
          </p:nvSpPr>
          <p:spPr bwMode="auto">
            <a:xfrm>
              <a:off x="3232690" y="4647723"/>
              <a:ext cx="2076210" cy="27699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</a:t>
              </a:r>
              <a:r>
                <a:rPr lang="zh-CN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</a:t>
              </a:r>
              <a:r>
                <a:rPr lang="en-US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09</a:t>
              </a: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：节点遍历</a:t>
              </a:r>
            </a:p>
          </p:txBody>
        </p:sp>
      </p:grp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8DDF90-46A6-494B-A4DB-3830362C43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38</a:t>
            </a:fld>
            <a:r>
              <a:rPr lang="en-US" altLang="zh-CN"/>
              <a:t>/50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2775">
                <a:sym typeface="+mn-ea"/>
              </a:rPr>
              <a:t>遍历同辈元素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sym typeface="+mn-ea"/>
              </a:rPr>
              <a:t>jQuery</a:t>
            </a:r>
            <a:r>
              <a:rPr lang="zh-CN" altLang="en-US" dirty="0">
                <a:sym typeface="+mn-ea"/>
              </a:rPr>
              <a:t>可以获取紧邻其后、紧邻其前和位于该元素前与后的所有同辈元素</a:t>
            </a:r>
            <a:endParaRPr lang="zh-CN" altLang="en-US"/>
          </a:p>
        </p:txBody>
      </p:sp>
      <p:graphicFrame>
        <p:nvGraphicFramePr>
          <p:cNvPr id="4" name="表格 3"/>
          <p:cNvGraphicFramePr/>
          <p:nvPr>
            <p:extLst>
              <p:ext uri="{D42A27DB-BD31-4B8C-83A1-F6EECF244321}">
                <p14:modId xmlns:p14="http://schemas.microsoft.com/office/powerpoint/2010/main" val="2597525456"/>
              </p:ext>
            </p:extLst>
          </p:nvPr>
        </p:nvGraphicFramePr>
        <p:xfrm>
          <a:off x="899161" y="2199799"/>
          <a:ext cx="7374731" cy="2185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45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0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71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语法</a:t>
                      </a:r>
                    </a:p>
                  </a:txBody>
                  <a:tcPr marL="51435" marR="51435" marT="0" marB="0" anchor="ctr"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功能</a:t>
                      </a:r>
                    </a:p>
                  </a:txBody>
                  <a:tcPr marL="51435" marR="51435" marT="0" marB="0" anchor="ctr">
                    <a:solidFill>
                      <a:srgbClr val="0099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1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next([expr])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用于获取紧邻匹配元素之后的元素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$("li:eq(1)").</a:t>
                      </a:r>
                      <a:r>
                        <a:rPr lang="fr-FR" altLang="en-US" sz="14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next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().addClass("orange");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4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prev([expr])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用于获取紧邻匹配元素之前的元素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$("li:eq(1)").</a:t>
                      </a:r>
                      <a:r>
                        <a:rPr lang="fr-FR" altLang="en-US" sz="14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().addClass("orange");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72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slibings([expr])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用于获取位于匹配元素前面和后面的所有同辈元素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$("li:eq(1)").</a:t>
                      </a:r>
                      <a:r>
                        <a:rPr lang="fr-FR" altLang="en-US" sz="14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siblings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().addClass("orange");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1" name="组合 10">
            <a:extLst>
              <a:ext uri="{FF2B5EF4-FFF2-40B4-BE49-F238E27FC236}">
                <a16:creationId xmlns:a16="http://schemas.microsoft.com/office/drawing/2014/main" id="{334BA72E-21AD-4E02-B608-D593BA8228D7}"/>
              </a:ext>
            </a:extLst>
          </p:cNvPr>
          <p:cNvGrpSpPr/>
          <p:nvPr/>
        </p:nvGrpSpPr>
        <p:grpSpPr>
          <a:xfrm>
            <a:off x="2699792" y="4659982"/>
            <a:ext cx="3132349" cy="321469"/>
            <a:chOff x="2555776" y="4614386"/>
            <a:chExt cx="3132349" cy="321469"/>
          </a:xfrm>
        </p:grpSpPr>
        <p:sp>
          <p:nvSpPr>
            <p:cNvPr id="12" name="圆角矩形 7">
              <a:extLst>
                <a:ext uri="{FF2B5EF4-FFF2-40B4-BE49-F238E27FC236}">
                  <a16:creationId xmlns:a16="http://schemas.microsoft.com/office/drawing/2014/main" id="{C1C87B67-87A1-4786-94C0-6870CE3A4DBB}"/>
                </a:ext>
              </a:extLst>
            </p:cNvPr>
            <p:cNvSpPr/>
            <p:nvPr/>
          </p:nvSpPr>
          <p:spPr bwMode="auto">
            <a:xfrm>
              <a:off x="2555776" y="4614386"/>
              <a:ext cx="342601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sp>
          <p:nvSpPr>
            <p:cNvPr id="13" name="圆角矩形 8">
              <a:extLst>
                <a:ext uri="{FF2B5EF4-FFF2-40B4-BE49-F238E27FC236}">
                  <a16:creationId xmlns:a16="http://schemas.microsoft.com/office/drawing/2014/main" id="{4176134C-A9AF-4791-B71E-AEB05A1D3F51}"/>
                </a:ext>
              </a:extLst>
            </p:cNvPr>
            <p:cNvSpPr/>
            <p:nvPr/>
          </p:nvSpPr>
          <p:spPr bwMode="auto">
            <a:xfrm>
              <a:off x="2947320" y="4614386"/>
              <a:ext cx="2740805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pic>
          <p:nvPicPr>
            <p:cNvPr id="14" name="Picture 8" descr="说话气泡new">
              <a:extLst>
                <a:ext uri="{FF2B5EF4-FFF2-40B4-BE49-F238E27FC236}">
                  <a16:creationId xmlns:a16="http://schemas.microsoft.com/office/drawing/2014/main" id="{F05355FA-50A6-4578-BD75-851BFBB6D8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4644057"/>
              <a:ext cx="391544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0">
              <a:extLst>
                <a:ext uri="{FF2B5EF4-FFF2-40B4-BE49-F238E27FC236}">
                  <a16:creationId xmlns:a16="http://schemas.microsoft.com/office/drawing/2014/main" id="{B8B4226F-4AE1-4733-A1C8-E2E0C43FBAA1}"/>
                </a:ext>
              </a:extLst>
            </p:cNvPr>
            <p:cNvSpPr txBox="1"/>
            <p:nvPr/>
          </p:nvSpPr>
          <p:spPr bwMode="auto">
            <a:xfrm>
              <a:off x="3232690" y="4647723"/>
              <a:ext cx="2076210" cy="27699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</a:t>
              </a:r>
              <a:r>
                <a:rPr lang="zh-CN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</a:t>
              </a:r>
              <a:r>
                <a:rPr lang="en-US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09</a:t>
              </a: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：节点遍历</a:t>
              </a:r>
            </a:p>
          </p:txBody>
        </p:sp>
      </p:grp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6F7957A-B643-4997-AF3D-F1DB3D244A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39</a:t>
            </a:fld>
            <a:r>
              <a:rPr lang="en-US" altLang="zh-CN"/>
              <a:t>/50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>
                <a:sym typeface="+mn-ea"/>
              </a:rPr>
              <a:t>制作今日团购模块</a:t>
            </a:r>
            <a:endParaRPr lang="zh-CN" altLang="en-US" dirty="0"/>
          </a:p>
          <a:p>
            <a:pPr>
              <a:defRPr/>
            </a:pPr>
            <a:r>
              <a:rPr lang="zh-CN" altLang="en-US" dirty="0">
                <a:sym typeface="+mn-ea"/>
              </a:rPr>
              <a:t>制作</a:t>
            </a:r>
            <a:r>
              <a:rPr lang="en-US" altLang="zh-CN" dirty="0">
                <a:sym typeface="+mn-ea"/>
              </a:rPr>
              <a:t>QQ</a:t>
            </a:r>
            <a:r>
              <a:rPr lang="zh-CN" altLang="en-US" dirty="0">
                <a:sym typeface="+mn-ea"/>
              </a:rPr>
              <a:t>简易聊天框</a:t>
            </a:r>
            <a:endParaRPr lang="zh-CN" altLang="en-US" dirty="0"/>
          </a:p>
          <a:p>
            <a:pPr>
              <a:defRPr/>
            </a:pPr>
            <a:r>
              <a:rPr lang="zh-CN" altLang="en-US" dirty="0">
                <a:sym typeface="+mn-ea"/>
              </a:rPr>
              <a:t>制作论坛帖子页面</a:t>
            </a:r>
            <a:endParaRPr lang="zh-CN" altLang="en-US" dirty="0"/>
          </a:p>
          <a:p>
            <a:pPr>
              <a:defRPr/>
            </a:pPr>
            <a:r>
              <a:rPr lang="zh-CN" altLang="en-US" dirty="0">
                <a:sym typeface="+mn-ea"/>
              </a:rPr>
              <a:t>制作凡客诚品帮助中心页面</a:t>
            </a:r>
            <a:endParaRPr lang="en-US" altLang="zh-CN" dirty="0"/>
          </a:p>
          <a:p>
            <a:pPr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本章任务</a:t>
            </a:r>
          </a:p>
        </p:txBody>
      </p:sp>
      <p:pic>
        <p:nvPicPr>
          <p:cNvPr id="1026" name="Picture 2" descr="F:\2016年工作\ACCP8.0产品开发\jQuery\案例源码\chapter08\Chapter08\图8.1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92" y="1636749"/>
            <a:ext cx="6109207" cy="225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F:\2016年工作\ACCP8.0产品开发\jQuery\案例源码\chapter08\Chapter08\图8.16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503" y="1051841"/>
            <a:ext cx="3781121" cy="297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F:\2016年工作\ACCP8.0产品开发\jQuery\案例源码\chapter08\Chapter08\图8.31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309" y="1051854"/>
            <a:ext cx="3651227" cy="294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F:\2016年工作\ACCP8.0产品开发\jQuery\案例源码\chapter08\Chapter08\图8.37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221" y="1086286"/>
            <a:ext cx="2514542" cy="280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1F2719-CDD0-420E-9A5F-E81932CD22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</a:t>
            </a:fld>
            <a:r>
              <a:rPr lang="en-US" altLang="zh-CN"/>
              <a:t>/50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1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81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81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2775">
                <a:sym typeface="+mn-ea"/>
              </a:rPr>
              <a:t>遍历前辈元素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altLang="zh-CN" sz="2381" dirty="0" err="1">
                <a:sym typeface="+mn-ea"/>
              </a:rPr>
              <a:t>jQuery</a:t>
            </a:r>
            <a:r>
              <a:rPr lang="zh-CN" altLang="en-US" sz="2381" dirty="0">
                <a:sym typeface="+mn-ea"/>
              </a:rPr>
              <a:t>中可以遍历前辈元素</a:t>
            </a:r>
            <a:endParaRPr lang="en-US" altLang="zh-CN" sz="2381" dirty="0"/>
          </a:p>
          <a:p>
            <a:pPr lvl="1">
              <a:lnSpc>
                <a:spcPct val="150000"/>
              </a:lnSpc>
              <a:defRPr/>
            </a:pPr>
            <a:r>
              <a:rPr lang="en-US" altLang="zh-CN" sz="2381" dirty="0">
                <a:sym typeface="+mn-ea"/>
              </a:rPr>
              <a:t>parent()</a:t>
            </a:r>
            <a:r>
              <a:rPr lang="zh-CN" altLang="en-US" sz="2381" dirty="0">
                <a:sym typeface="+mn-ea"/>
              </a:rPr>
              <a:t>：获取元素的父级元素</a:t>
            </a:r>
            <a:endParaRPr lang="en-US" altLang="zh-CN" sz="2381" dirty="0"/>
          </a:p>
          <a:p>
            <a:pPr lvl="1">
              <a:lnSpc>
                <a:spcPct val="150000"/>
              </a:lnSpc>
              <a:defRPr/>
            </a:pPr>
            <a:r>
              <a:rPr lang="en-US" altLang="en-US" sz="2381" dirty="0">
                <a:sym typeface="+mn-ea"/>
              </a:rPr>
              <a:t>parents()</a:t>
            </a:r>
            <a:r>
              <a:rPr lang="zh-CN" altLang="en-US" sz="2381" dirty="0">
                <a:sym typeface="+mn-ea"/>
              </a:rPr>
              <a:t>：元素元素的祖先元素</a:t>
            </a:r>
            <a:endParaRPr lang="zh-CN" altLang="en-US"/>
          </a:p>
        </p:txBody>
      </p:sp>
      <p:sp>
        <p:nvSpPr>
          <p:cNvPr id="18" name="AutoShape 3"/>
          <p:cNvSpPr>
            <a:spLocks noChangeArrowheads="1"/>
          </p:cNvSpPr>
          <p:nvPr/>
        </p:nvSpPr>
        <p:spPr bwMode="auto">
          <a:xfrm>
            <a:off x="834542" y="2954656"/>
            <a:ext cx="4603441" cy="749051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500" b="1" dirty="0"/>
              <a:t>$("</a:t>
            </a:r>
            <a:r>
              <a:rPr lang="en-US" sz="1500" b="1" dirty="0" err="1"/>
              <a:t>li:eq</a:t>
            </a:r>
            <a:r>
              <a:rPr lang="en-US" sz="1500" b="1" dirty="0"/>
              <a:t>(1)").</a:t>
            </a:r>
            <a:r>
              <a:rPr lang="en-US" sz="1500" b="1" dirty="0">
                <a:solidFill>
                  <a:srgbClr val="FF0000"/>
                </a:solidFill>
              </a:rPr>
              <a:t>parent</a:t>
            </a:r>
            <a:r>
              <a:rPr lang="en-US" sz="1500" b="1" dirty="0"/>
              <a:t>().</a:t>
            </a:r>
            <a:r>
              <a:rPr lang="en-US" sz="1500" b="1" dirty="0" err="1"/>
              <a:t>addClass</a:t>
            </a:r>
            <a:r>
              <a:rPr lang="en-US" sz="1500" b="1" dirty="0"/>
              <a:t>("orange");</a:t>
            </a:r>
          </a:p>
          <a:p>
            <a:pPr>
              <a:lnSpc>
                <a:spcPct val="150000"/>
              </a:lnSpc>
              <a:defRPr/>
            </a:pPr>
            <a:r>
              <a:rPr lang="en-US" sz="1500" b="1" dirty="0"/>
              <a:t> $("</a:t>
            </a:r>
            <a:r>
              <a:rPr lang="en-US" sz="1500" b="1" dirty="0" err="1"/>
              <a:t>li:eq</a:t>
            </a:r>
            <a:r>
              <a:rPr lang="en-US" sz="1500" b="1" dirty="0"/>
              <a:t>(1)").</a:t>
            </a:r>
            <a:r>
              <a:rPr lang="en-US" sz="1500" b="1" dirty="0">
                <a:solidFill>
                  <a:srgbClr val="FF0000"/>
                </a:solidFill>
              </a:rPr>
              <a:t>parents</a:t>
            </a:r>
            <a:r>
              <a:rPr lang="en-US" sz="1500" b="1" dirty="0"/>
              <a:t>().</a:t>
            </a:r>
            <a:r>
              <a:rPr lang="en-US" sz="1500" b="1" dirty="0" err="1"/>
              <a:t>addClass</a:t>
            </a:r>
            <a:r>
              <a:rPr lang="en-US" sz="1500" b="1" dirty="0"/>
              <a:t>("orange");</a:t>
            </a:r>
          </a:p>
        </p:txBody>
      </p:sp>
      <p:sp>
        <p:nvSpPr>
          <p:cNvPr id="577548" name="AutoShape 12"/>
          <p:cNvSpPr>
            <a:spLocks noChangeArrowheads="1"/>
          </p:cNvSpPr>
          <p:nvPr/>
        </p:nvSpPr>
        <p:spPr bwMode="auto">
          <a:xfrm>
            <a:off x="834390" y="4227195"/>
            <a:ext cx="7162324" cy="407670"/>
          </a:xfrm>
          <a:prstGeom prst="roundRect">
            <a:avLst>
              <a:gd name="adj" fmla="val 0"/>
            </a:avLst>
          </a:prstGeom>
          <a:solidFill>
            <a:srgbClr val="A6EBD1">
              <a:alpha val="22000"/>
            </a:srgbClr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defTabSz="28575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fr-FR" altLang="en-US" sz="1500" b="1" dirty="0">
                <a:ea typeface="微软雅黑" panose="020B0503020204020204" pitchFamily="34" charset="-122"/>
                <a:sym typeface="+mn-ea"/>
              </a:rPr>
              <a:t>jQuery</a:t>
            </a:r>
            <a:r>
              <a:rPr lang="zh-CN" altLang="en-US" sz="1500" b="1" dirty="0">
                <a:ea typeface="微软雅黑" panose="020B0503020204020204" pitchFamily="34" charset="-122"/>
                <a:sym typeface="+mn-ea"/>
              </a:rPr>
              <a:t>中提供了</a:t>
            </a:r>
            <a:r>
              <a:rPr lang="fr-FR" altLang="en-US" sz="1500" b="1" dirty="0">
                <a:ea typeface="微软雅黑" panose="020B0503020204020204" pitchFamily="34" charset="-122"/>
                <a:sym typeface="+mn-ea"/>
              </a:rPr>
              <a:t>find()</a:t>
            </a:r>
            <a:r>
              <a:rPr lang="zh-CN" altLang="en-US" sz="1500" b="1" dirty="0">
                <a:ea typeface="微软雅黑" panose="020B0503020204020204" pitchFamily="34" charset="-122"/>
                <a:sym typeface="+mn-ea"/>
              </a:rPr>
              <a:t>、</a:t>
            </a:r>
            <a:r>
              <a:rPr lang="fr-FR" altLang="en-US" sz="1500" b="1" dirty="0">
                <a:ea typeface="微软雅黑" panose="020B0503020204020204" pitchFamily="34" charset="-122"/>
                <a:sym typeface="+mn-ea"/>
              </a:rPr>
              <a:t>filter()</a:t>
            </a:r>
            <a:r>
              <a:rPr lang="zh-CN" altLang="en-US" sz="1500" b="1" dirty="0">
                <a:ea typeface="微软雅黑" panose="020B0503020204020204" pitchFamily="34" charset="-122"/>
                <a:sym typeface="+mn-ea"/>
              </a:rPr>
              <a:t>等节点操作方法，请查阅相关手册进行学习</a:t>
            </a:r>
            <a:endParaRPr lang="zh-CN" altLang="en-US" sz="1500" b="1" dirty="0">
              <a:solidFill>
                <a:schemeClr val="accent5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02F7C7D-A9E6-43E1-BF99-40E92671AE80}"/>
              </a:ext>
            </a:extLst>
          </p:cNvPr>
          <p:cNvGrpSpPr/>
          <p:nvPr/>
        </p:nvGrpSpPr>
        <p:grpSpPr>
          <a:xfrm>
            <a:off x="2696466" y="4718205"/>
            <a:ext cx="3132349" cy="321469"/>
            <a:chOff x="2555776" y="4614386"/>
            <a:chExt cx="3132349" cy="321469"/>
          </a:xfrm>
        </p:grpSpPr>
        <p:sp>
          <p:nvSpPr>
            <p:cNvPr id="22" name="圆角矩形 7">
              <a:extLst>
                <a:ext uri="{FF2B5EF4-FFF2-40B4-BE49-F238E27FC236}">
                  <a16:creationId xmlns:a16="http://schemas.microsoft.com/office/drawing/2014/main" id="{1A2E94A8-5EE6-41C6-B0B2-2F2E2EB09C2D}"/>
                </a:ext>
              </a:extLst>
            </p:cNvPr>
            <p:cNvSpPr/>
            <p:nvPr/>
          </p:nvSpPr>
          <p:spPr bwMode="auto">
            <a:xfrm>
              <a:off x="2555776" y="4614386"/>
              <a:ext cx="342601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sp>
          <p:nvSpPr>
            <p:cNvPr id="23" name="圆角矩形 8">
              <a:extLst>
                <a:ext uri="{FF2B5EF4-FFF2-40B4-BE49-F238E27FC236}">
                  <a16:creationId xmlns:a16="http://schemas.microsoft.com/office/drawing/2014/main" id="{5A36871E-1986-46F6-9533-01580F59E9AA}"/>
                </a:ext>
              </a:extLst>
            </p:cNvPr>
            <p:cNvSpPr/>
            <p:nvPr/>
          </p:nvSpPr>
          <p:spPr bwMode="auto">
            <a:xfrm>
              <a:off x="2947320" y="4614386"/>
              <a:ext cx="2740805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pic>
          <p:nvPicPr>
            <p:cNvPr id="24" name="Picture 8" descr="说话气泡new">
              <a:extLst>
                <a:ext uri="{FF2B5EF4-FFF2-40B4-BE49-F238E27FC236}">
                  <a16:creationId xmlns:a16="http://schemas.microsoft.com/office/drawing/2014/main" id="{CDA3B1DB-64E4-4E6E-B370-2DCDCE2B29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4644057"/>
              <a:ext cx="391544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10">
              <a:extLst>
                <a:ext uri="{FF2B5EF4-FFF2-40B4-BE49-F238E27FC236}">
                  <a16:creationId xmlns:a16="http://schemas.microsoft.com/office/drawing/2014/main" id="{648BD0EA-CA7A-47C7-87C0-B64EB33B2823}"/>
                </a:ext>
              </a:extLst>
            </p:cNvPr>
            <p:cNvSpPr txBox="1"/>
            <p:nvPr/>
          </p:nvSpPr>
          <p:spPr bwMode="auto">
            <a:xfrm>
              <a:off x="3232690" y="4647723"/>
              <a:ext cx="2076210" cy="27699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</a:t>
              </a:r>
              <a:r>
                <a:rPr lang="zh-CN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</a:t>
              </a:r>
              <a:r>
                <a:rPr lang="en-US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09</a:t>
              </a: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：节点遍历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99D6807-BA7F-4686-B009-DE0E3AD3CA45}"/>
              </a:ext>
            </a:extLst>
          </p:cNvPr>
          <p:cNvGrpSpPr/>
          <p:nvPr/>
        </p:nvGrpSpPr>
        <p:grpSpPr>
          <a:xfrm>
            <a:off x="162167" y="2555015"/>
            <a:ext cx="436880" cy="531495"/>
            <a:chOff x="3548698" y="2423160"/>
            <a:chExt cx="436880" cy="531495"/>
          </a:xfrm>
        </p:grpSpPr>
        <p:sp>
          <p:nvSpPr>
            <p:cNvPr id="27" name="TextBox 65">
              <a:extLst>
                <a:ext uri="{FF2B5EF4-FFF2-40B4-BE49-F238E27FC236}">
                  <a16:creationId xmlns:a16="http://schemas.microsoft.com/office/drawing/2014/main" id="{4197EC06-34F9-400D-85E1-8F02995919F1}"/>
                </a:ext>
              </a:extLst>
            </p:cNvPr>
            <p:cNvSpPr txBox="1"/>
            <p:nvPr/>
          </p:nvSpPr>
          <p:spPr>
            <a:xfrm>
              <a:off x="3548698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示例</a:t>
              </a:r>
            </a:p>
          </p:txBody>
        </p:sp>
        <p:pic>
          <p:nvPicPr>
            <p:cNvPr id="28" name="图片 27" descr="C:\Users\Lenovo\Desktop\icon\电脑.png电脑">
              <a:extLst>
                <a:ext uri="{FF2B5EF4-FFF2-40B4-BE49-F238E27FC236}">
                  <a16:creationId xmlns:a16="http://schemas.microsoft.com/office/drawing/2014/main" id="{E36C36BE-4DE8-4B29-8A41-D165986EE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627438" y="2423160"/>
              <a:ext cx="279400" cy="278765"/>
            </a:xfrm>
            <a:prstGeom prst="rect">
              <a:avLst/>
            </a:prstGeom>
          </p:spPr>
        </p:pic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53DBCA1D-3378-4C0F-BE19-CC4E416472C6}"/>
              </a:ext>
            </a:extLst>
          </p:cNvPr>
          <p:cNvGrpSpPr/>
          <p:nvPr/>
        </p:nvGrpSpPr>
        <p:grpSpPr>
          <a:xfrm>
            <a:off x="162167" y="3740923"/>
            <a:ext cx="436880" cy="610870"/>
            <a:chOff x="2993073" y="869950"/>
            <a:chExt cx="436880" cy="610870"/>
          </a:xfrm>
        </p:grpSpPr>
        <p:sp>
          <p:nvSpPr>
            <p:cNvPr id="30" name="TextBox 65">
              <a:extLst>
                <a:ext uri="{FF2B5EF4-FFF2-40B4-BE49-F238E27FC236}">
                  <a16:creationId xmlns:a16="http://schemas.microsoft.com/office/drawing/2014/main" id="{6D7710D9-6D71-42D6-975E-B023DF7BF38D}"/>
                </a:ext>
              </a:extLst>
            </p:cNvPr>
            <p:cNvSpPr txBox="1"/>
            <p:nvPr/>
          </p:nvSpPr>
          <p:spPr>
            <a:xfrm>
              <a:off x="2993073" y="1235710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提示</a:t>
              </a:r>
            </a:p>
          </p:txBody>
        </p:sp>
        <p:pic>
          <p:nvPicPr>
            <p:cNvPr id="31" name="图片 30" descr="C:\Users\Lenovo\Desktop\icon\提示.png提示">
              <a:extLst>
                <a:ext uri="{FF2B5EF4-FFF2-40B4-BE49-F238E27FC236}">
                  <a16:creationId xmlns:a16="http://schemas.microsoft.com/office/drawing/2014/main" id="{99FCBB61-CC0F-4B89-9C76-82E9A3741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023553" y="869950"/>
              <a:ext cx="375920" cy="375920"/>
            </a:xfrm>
            <a:prstGeom prst="rect">
              <a:avLst/>
            </a:prstGeom>
          </p:spPr>
        </p:pic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14F4FA-D1D4-4BD7-9B21-EFB3E8D591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40</a:t>
            </a:fld>
            <a:r>
              <a:rPr lang="en-US" altLang="zh-CN"/>
              <a:t>/50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77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577548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775" dirty="0">
                <a:sym typeface="+mn-ea"/>
              </a:rPr>
              <a:t>其他</a:t>
            </a:r>
            <a:r>
              <a:rPr sz="2775" dirty="0">
                <a:sym typeface="+mn-ea"/>
              </a:rPr>
              <a:t>遍</a:t>
            </a:r>
            <a:r>
              <a:rPr lang="zh-CN" altLang="en-US" sz="2775" dirty="0">
                <a:sym typeface="+mn-ea"/>
              </a:rPr>
              <a:t>历方法</a:t>
            </a:r>
            <a:r>
              <a:rPr lang="en-US" altLang="zh-CN" sz="2775" dirty="0">
                <a:sym typeface="+mn-ea"/>
              </a:rPr>
              <a:t>2-1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each( )</a:t>
            </a:r>
            <a:r>
              <a:rPr lang="zh-CN" altLang="en-US" dirty="0">
                <a:sym typeface="+mn-ea"/>
              </a:rPr>
              <a:t> ：规定为每个匹配元素规定运行的函数</a:t>
            </a:r>
            <a:endParaRPr lang="zh-CN" altLang="en-US"/>
          </a:p>
        </p:txBody>
      </p:sp>
      <p:sp>
        <p:nvSpPr>
          <p:cNvPr id="18" name="AutoShape 3"/>
          <p:cNvSpPr>
            <a:spLocks noChangeArrowheads="1"/>
          </p:cNvSpPr>
          <p:nvPr/>
        </p:nvSpPr>
        <p:spPr bwMode="auto">
          <a:xfrm>
            <a:off x="989559" y="1650817"/>
            <a:ext cx="4275646" cy="402803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fr-FR" sz="1500" b="1" dirty="0"/>
              <a:t>$(selector).each(function(index,element))</a:t>
            </a:r>
            <a:r>
              <a:rPr lang="fr-FR" altLang="zh-CN" sz="1500" b="1" dirty="0"/>
              <a:t> ;</a:t>
            </a:r>
            <a:endParaRPr lang="fr-FR" sz="1500" b="1" dirty="0"/>
          </a:p>
        </p:txBody>
      </p:sp>
      <p:sp>
        <p:nvSpPr>
          <p:cNvPr id="23" name="线形标注 1 22"/>
          <p:cNvSpPr/>
          <p:nvPr/>
        </p:nvSpPr>
        <p:spPr bwMode="auto">
          <a:xfrm>
            <a:off x="3806667" y="589786"/>
            <a:ext cx="1371637" cy="391424"/>
          </a:xfrm>
          <a:prstGeom prst="borderCallout1">
            <a:avLst>
              <a:gd name="adj1" fmla="val 306320"/>
              <a:gd name="adj2" fmla="val -10555"/>
              <a:gd name="adj3" fmla="val 90367"/>
              <a:gd name="adj4" fmla="val 9357"/>
            </a:avLst>
          </a:prstGeom>
          <a:solidFill>
            <a:srgbClr val="0099D8"/>
          </a:solidFill>
          <a:ln w="38100" algn="ctr">
            <a:solidFill>
              <a:srgbClr val="0099D8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lnSpc>
                <a:spcPct val="150000"/>
              </a:lnSpc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选择器的位置</a:t>
            </a:r>
          </a:p>
        </p:txBody>
      </p:sp>
      <p:sp>
        <p:nvSpPr>
          <p:cNvPr id="24" name="线形标注 1 23"/>
          <p:cNvSpPr/>
          <p:nvPr/>
        </p:nvSpPr>
        <p:spPr bwMode="auto">
          <a:xfrm>
            <a:off x="4983243" y="2180441"/>
            <a:ext cx="1103746" cy="391424"/>
          </a:xfrm>
          <a:prstGeom prst="borderCallout1">
            <a:avLst>
              <a:gd name="adj1" fmla="val -45426"/>
              <a:gd name="adj2" fmla="val -40538"/>
              <a:gd name="adj3" fmla="val 7631"/>
              <a:gd name="adj4" fmla="val 48191"/>
            </a:avLst>
          </a:prstGeom>
          <a:solidFill>
            <a:srgbClr val="0099D8"/>
          </a:solidFill>
          <a:ln w="38100" algn="ctr">
            <a:solidFill>
              <a:srgbClr val="0099D8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lnSpc>
                <a:spcPct val="150000"/>
              </a:lnSpc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当前的元素</a:t>
            </a:r>
          </a:p>
        </p:txBody>
      </p:sp>
      <p:sp>
        <p:nvSpPr>
          <p:cNvPr id="25" name="AutoShape 3"/>
          <p:cNvSpPr>
            <a:spLocks noChangeArrowheads="1"/>
          </p:cNvSpPr>
          <p:nvPr/>
        </p:nvSpPr>
        <p:spPr bwMode="auto">
          <a:xfrm>
            <a:off x="989800" y="2253139"/>
            <a:ext cx="3901362" cy="2134046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500" b="1" dirty="0"/>
              <a:t>$("</a:t>
            </a:r>
            <a:r>
              <a:rPr lang="en-US" sz="1500" b="1" dirty="0" err="1"/>
              <a:t>img</a:t>
            </a:r>
            <a:r>
              <a:rPr lang="en-US" sz="1500" b="1" dirty="0"/>
              <a:t>").click(function(){</a:t>
            </a:r>
          </a:p>
          <a:p>
            <a:pPr>
              <a:lnSpc>
                <a:spcPct val="150000"/>
              </a:lnSpc>
              <a:defRPr/>
            </a:pPr>
            <a:r>
              <a:rPr lang="en-US" sz="1500" b="1" dirty="0"/>
              <a:t>       $("li").</a:t>
            </a:r>
            <a:r>
              <a:rPr lang="en-US" sz="1500" b="1" dirty="0">
                <a:solidFill>
                  <a:srgbClr val="FF0000"/>
                </a:solidFill>
              </a:rPr>
              <a:t>each</a:t>
            </a:r>
            <a:r>
              <a:rPr lang="en-US" sz="1500" b="1" dirty="0"/>
              <a:t>(function(){</a:t>
            </a:r>
          </a:p>
          <a:p>
            <a:pPr>
              <a:lnSpc>
                <a:spcPct val="150000"/>
              </a:lnSpc>
              <a:defRPr/>
            </a:pPr>
            <a:r>
              <a:rPr lang="en-US" sz="1500" b="1" dirty="0"/>
              <a:t>           </a:t>
            </a:r>
            <a:r>
              <a:rPr lang="en-US" sz="1500" b="1" dirty="0" err="1"/>
              <a:t>var</a:t>
            </a:r>
            <a:r>
              <a:rPr lang="en-US" sz="1500" b="1" dirty="0"/>
              <a:t> </a:t>
            </a:r>
            <a:r>
              <a:rPr lang="en-US" sz="1500" b="1" dirty="0" err="1"/>
              <a:t>str</a:t>
            </a:r>
            <a:r>
              <a:rPr lang="en-US" sz="1500" b="1" dirty="0"/>
              <a:t>=$(this).text()+"&lt;</a:t>
            </a:r>
            <a:r>
              <a:rPr lang="en-US" sz="1500" b="1" dirty="0" err="1"/>
              <a:t>br</a:t>
            </a:r>
            <a:r>
              <a:rPr lang="en-US" sz="1500" b="1" dirty="0"/>
              <a:t>&gt;";</a:t>
            </a:r>
          </a:p>
          <a:p>
            <a:pPr>
              <a:lnSpc>
                <a:spcPct val="150000"/>
              </a:lnSpc>
              <a:defRPr/>
            </a:pPr>
            <a:r>
              <a:rPr lang="en-US" sz="1500" b="1" dirty="0"/>
              <a:t>           $("section").append(</a:t>
            </a:r>
            <a:r>
              <a:rPr lang="en-US" sz="1500" b="1" dirty="0" err="1"/>
              <a:t>str</a:t>
            </a:r>
            <a:r>
              <a:rPr lang="en-US" sz="1500" b="1" dirty="0"/>
              <a:t>);</a:t>
            </a:r>
          </a:p>
          <a:p>
            <a:pPr>
              <a:lnSpc>
                <a:spcPct val="150000"/>
              </a:lnSpc>
              <a:defRPr/>
            </a:pPr>
            <a:r>
              <a:rPr lang="en-US" sz="1500" b="1" dirty="0"/>
              <a:t>       })</a:t>
            </a:r>
          </a:p>
          <a:p>
            <a:pPr>
              <a:lnSpc>
                <a:spcPct val="150000"/>
              </a:lnSpc>
              <a:defRPr/>
            </a:pPr>
            <a:r>
              <a:rPr lang="en-US" sz="1500" b="1" dirty="0"/>
              <a:t>   });</a:t>
            </a:r>
          </a:p>
        </p:txBody>
      </p:sp>
      <p:pic>
        <p:nvPicPr>
          <p:cNvPr id="5122" name="Picture 2" descr="F:\2016年工作\ACCP8.0产品开发\jQuery\案例源码\chapter08\Chapter08\图8.34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465" y="2596657"/>
            <a:ext cx="2052228" cy="199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9FE87EF2-FE87-46AF-B0D4-02CDC383BD2D}"/>
              </a:ext>
            </a:extLst>
          </p:cNvPr>
          <p:cNvGrpSpPr/>
          <p:nvPr/>
        </p:nvGrpSpPr>
        <p:grpSpPr>
          <a:xfrm>
            <a:off x="146822" y="1067015"/>
            <a:ext cx="436880" cy="549275"/>
            <a:chOff x="2960053" y="2405380"/>
            <a:chExt cx="436880" cy="549275"/>
          </a:xfrm>
        </p:grpSpPr>
        <p:sp>
          <p:nvSpPr>
            <p:cNvPr id="22" name="TextBox 65">
              <a:extLst>
                <a:ext uri="{FF2B5EF4-FFF2-40B4-BE49-F238E27FC236}">
                  <a16:creationId xmlns:a16="http://schemas.microsoft.com/office/drawing/2014/main" id="{81E1ED18-2470-418F-9D34-BE9ED25C8254}"/>
                </a:ext>
              </a:extLst>
            </p:cNvPr>
            <p:cNvSpPr txBox="1"/>
            <p:nvPr/>
          </p:nvSpPr>
          <p:spPr>
            <a:xfrm>
              <a:off x="2960053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语法</a:t>
              </a:r>
            </a:p>
          </p:txBody>
        </p:sp>
        <p:pic>
          <p:nvPicPr>
            <p:cNvPr id="26" name="图片 25" descr="C:\Users\Lenovo\Desktop\icon\书籍.png书籍">
              <a:extLst>
                <a:ext uri="{FF2B5EF4-FFF2-40B4-BE49-F238E27FC236}">
                  <a16:creationId xmlns:a16="http://schemas.microsoft.com/office/drawing/2014/main" id="{45035A31-0845-42C8-8CE9-D37AE461D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021330" y="2405380"/>
              <a:ext cx="314325" cy="314325"/>
            </a:xfrm>
            <a:prstGeom prst="rect">
              <a:avLst/>
            </a:prstGeom>
          </p:spPr>
        </p:pic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005AE7A6-8AB3-47B1-9BFD-68FC24672C90}"/>
              </a:ext>
            </a:extLst>
          </p:cNvPr>
          <p:cNvGrpSpPr/>
          <p:nvPr/>
        </p:nvGrpSpPr>
        <p:grpSpPr>
          <a:xfrm>
            <a:off x="200714" y="2253139"/>
            <a:ext cx="436880" cy="557703"/>
            <a:chOff x="3548698" y="2396952"/>
            <a:chExt cx="436880" cy="557703"/>
          </a:xfrm>
        </p:grpSpPr>
        <p:sp>
          <p:nvSpPr>
            <p:cNvPr id="28" name="TextBox 65">
              <a:extLst>
                <a:ext uri="{FF2B5EF4-FFF2-40B4-BE49-F238E27FC236}">
                  <a16:creationId xmlns:a16="http://schemas.microsoft.com/office/drawing/2014/main" id="{05E22A78-BCAE-4828-B6CB-E11984CB5177}"/>
                </a:ext>
              </a:extLst>
            </p:cNvPr>
            <p:cNvSpPr txBox="1"/>
            <p:nvPr/>
          </p:nvSpPr>
          <p:spPr>
            <a:xfrm>
              <a:off x="3548698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示例</a:t>
              </a:r>
            </a:p>
          </p:txBody>
        </p:sp>
        <p:pic>
          <p:nvPicPr>
            <p:cNvPr id="29" name="图片 28" descr="C:\Users\Lenovo\Desktop\icon\电脑.png电脑">
              <a:extLst>
                <a:ext uri="{FF2B5EF4-FFF2-40B4-BE49-F238E27FC236}">
                  <a16:creationId xmlns:a16="http://schemas.microsoft.com/office/drawing/2014/main" id="{5432F8D5-06CC-4223-8442-85B8E553F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619576" y="2396952"/>
              <a:ext cx="279400" cy="278765"/>
            </a:xfrm>
            <a:prstGeom prst="rect">
              <a:avLst/>
            </a:prstGeom>
          </p:spPr>
        </p:pic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C212E52-59D6-421C-9D84-070CFBE3F814}"/>
              </a:ext>
            </a:extLst>
          </p:cNvPr>
          <p:cNvGrpSpPr/>
          <p:nvPr/>
        </p:nvGrpSpPr>
        <p:grpSpPr>
          <a:xfrm>
            <a:off x="2699792" y="4625203"/>
            <a:ext cx="3132349" cy="321469"/>
            <a:chOff x="2555776" y="4614386"/>
            <a:chExt cx="3132349" cy="321469"/>
          </a:xfrm>
        </p:grpSpPr>
        <p:sp>
          <p:nvSpPr>
            <p:cNvPr id="31" name="圆角矩形 7">
              <a:extLst>
                <a:ext uri="{FF2B5EF4-FFF2-40B4-BE49-F238E27FC236}">
                  <a16:creationId xmlns:a16="http://schemas.microsoft.com/office/drawing/2014/main" id="{A44C9C1A-60B7-4276-9432-37B47E523965}"/>
                </a:ext>
              </a:extLst>
            </p:cNvPr>
            <p:cNvSpPr/>
            <p:nvPr/>
          </p:nvSpPr>
          <p:spPr bwMode="auto">
            <a:xfrm>
              <a:off x="2555776" y="4614386"/>
              <a:ext cx="342601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sp>
          <p:nvSpPr>
            <p:cNvPr id="32" name="圆角矩形 8">
              <a:extLst>
                <a:ext uri="{FF2B5EF4-FFF2-40B4-BE49-F238E27FC236}">
                  <a16:creationId xmlns:a16="http://schemas.microsoft.com/office/drawing/2014/main" id="{0B25024C-5459-46B5-9A63-D2A7F25822E1}"/>
                </a:ext>
              </a:extLst>
            </p:cNvPr>
            <p:cNvSpPr/>
            <p:nvPr/>
          </p:nvSpPr>
          <p:spPr bwMode="auto">
            <a:xfrm>
              <a:off x="2947320" y="4614386"/>
              <a:ext cx="2740805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pic>
          <p:nvPicPr>
            <p:cNvPr id="33" name="Picture 8" descr="说话气泡new">
              <a:extLst>
                <a:ext uri="{FF2B5EF4-FFF2-40B4-BE49-F238E27FC236}">
                  <a16:creationId xmlns:a16="http://schemas.microsoft.com/office/drawing/2014/main" id="{66E0DF99-A15A-47D9-83CD-DFBCD25242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4644057"/>
              <a:ext cx="391544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TextBox 10">
              <a:extLst>
                <a:ext uri="{FF2B5EF4-FFF2-40B4-BE49-F238E27FC236}">
                  <a16:creationId xmlns:a16="http://schemas.microsoft.com/office/drawing/2014/main" id="{FB6D4BF1-1545-46F2-9629-E5A94DC885F2}"/>
                </a:ext>
              </a:extLst>
            </p:cNvPr>
            <p:cNvSpPr txBox="1"/>
            <p:nvPr/>
          </p:nvSpPr>
          <p:spPr bwMode="auto">
            <a:xfrm>
              <a:off x="2908083" y="4647723"/>
              <a:ext cx="2725426" cy="27699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</a:t>
              </a:r>
              <a:r>
                <a:rPr lang="zh-CN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</a:t>
              </a:r>
              <a:r>
                <a:rPr lang="en-US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：节点遍历</a:t>
              </a:r>
              <a:r>
                <a:rPr lang="en-US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each()</a:t>
              </a:r>
              <a:endParaRPr lang="zh-CN" altLang="en-US" sz="1200" b="1" spc="225" dirty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4C25A39-03A6-4D29-A5D7-2C9FE1782A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41</a:t>
            </a:fld>
            <a:r>
              <a:rPr lang="en-US" altLang="zh-CN"/>
              <a:t>/50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4" grpId="0" bldLvl="0" animBg="1"/>
      <p:bldP spid="25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775" dirty="0">
                <a:sym typeface="+mn-ea"/>
              </a:rPr>
              <a:t>其他</a:t>
            </a:r>
            <a:r>
              <a:rPr sz="2775" dirty="0">
                <a:sym typeface="+mn-ea"/>
              </a:rPr>
              <a:t>遍</a:t>
            </a:r>
            <a:r>
              <a:rPr lang="zh-CN" altLang="en-US" sz="2775" dirty="0">
                <a:sym typeface="+mn-ea"/>
              </a:rPr>
              <a:t>历方法</a:t>
            </a:r>
            <a:r>
              <a:rPr lang="en-US" altLang="zh-CN" sz="2775" dirty="0">
                <a:sym typeface="+mn-ea"/>
              </a:rPr>
              <a:t>2-2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end( )</a:t>
            </a:r>
            <a:r>
              <a:rPr lang="zh-CN" altLang="en-US" dirty="0">
                <a:sym typeface="+mn-ea"/>
              </a:rPr>
              <a:t>：结束当前链条中的最近的筛选操作，并将匹配元素集还原为之前的状态</a:t>
            </a:r>
            <a:endParaRPr lang="zh-CN" altLang="en-US"/>
          </a:p>
        </p:txBody>
      </p:sp>
      <p:sp>
        <p:nvSpPr>
          <p:cNvPr id="25" name="AutoShape 3"/>
          <p:cNvSpPr>
            <a:spLocks noChangeArrowheads="1"/>
          </p:cNvSpPr>
          <p:nvPr/>
        </p:nvSpPr>
        <p:spPr bwMode="auto">
          <a:xfrm>
            <a:off x="1049425" y="2249147"/>
            <a:ext cx="6567748" cy="1441548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500" b="1" dirty="0"/>
              <a:t>$(".contain :header").</a:t>
            </a:r>
            <a:r>
              <a:rPr lang="en-US" sz="1500" b="1" dirty="0" err="1"/>
              <a:t>css</a:t>
            </a:r>
            <a:r>
              <a:rPr lang="en-US" sz="1500" b="1" dirty="0"/>
              <a:t>({"background":"#2a65ba","color":"#</a:t>
            </a:r>
            <a:r>
              <a:rPr lang="en-US" sz="1500" b="1" dirty="0" err="1"/>
              <a:t>ffffff</a:t>
            </a:r>
            <a:r>
              <a:rPr lang="en-US" sz="1500" b="1" dirty="0"/>
              <a:t>"});</a:t>
            </a:r>
          </a:p>
          <a:p>
            <a:pPr>
              <a:lnSpc>
                <a:spcPct val="150000"/>
              </a:lnSpc>
              <a:defRPr/>
            </a:pPr>
            <a:r>
              <a:rPr lang="en-US" sz="1500" b="1" dirty="0"/>
              <a:t>$(".</a:t>
            </a:r>
            <a:r>
              <a:rPr lang="en-US" sz="1500" b="1" dirty="0" err="1"/>
              <a:t>gameList</a:t>
            </a:r>
            <a:r>
              <a:rPr lang="en-US" sz="1500" b="1" dirty="0"/>
              <a:t> li").first().</a:t>
            </a:r>
            <a:r>
              <a:rPr lang="en-US" sz="1500" b="1" dirty="0" err="1"/>
              <a:t>css</a:t>
            </a:r>
            <a:r>
              <a:rPr lang="en-US" sz="1500" b="1" dirty="0"/>
              <a:t>("background","#b8e7f9").</a:t>
            </a:r>
            <a:r>
              <a:rPr lang="en-US" sz="1500" b="1" dirty="0">
                <a:solidFill>
                  <a:srgbClr val="FF0000"/>
                </a:solidFill>
              </a:rPr>
              <a:t>end</a:t>
            </a:r>
            <a:r>
              <a:rPr lang="en-US" sz="1500" b="1" dirty="0"/>
              <a:t>().last().</a:t>
            </a:r>
            <a:r>
              <a:rPr lang="en-US" sz="1500" b="1" dirty="0" err="1"/>
              <a:t>css</a:t>
            </a:r>
            <a:r>
              <a:rPr lang="en-US" sz="1500" b="1" dirty="0"/>
              <a:t> ("background","#d3f4b5");</a:t>
            </a:r>
          </a:p>
          <a:p>
            <a:pPr>
              <a:lnSpc>
                <a:spcPct val="150000"/>
              </a:lnSpc>
              <a:defRPr/>
            </a:pPr>
            <a:r>
              <a:rPr lang="en-US" sz="1500" b="1" dirty="0"/>
              <a:t>$(".</a:t>
            </a:r>
            <a:r>
              <a:rPr lang="en-US" sz="1500" b="1" dirty="0" err="1"/>
              <a:t>gameList</a:t>
            </a:r>
            <a:r>
              <a:rPr lang="en-US" sz="1500" b="1" dirty="0"/>
              <a:t> </a:t>
            </a:r>
            <a:r>
              <a:rPr lang="en-US" sz="1500" b="1" dirty="0" err="1"/>
              <a:t>li:last</a:t>
            </a:r>
            <a:r>
              <a:rPr lang="en-US" sz="1500" b="1" dirty="0"/>
              <a:t>").</a:t>
            </a:r>
            <a:r>
              <a:rPr lang="en-US" sz="1500" b="1" dirty="0" err="1"/>
              <a:t>css</a:t>
            </a:r>
            <a:r>
              <a:rPr lang="en-US" sz="1500" b="1" dirty="0"/>
              <a:t>("</a:t>
            </a:r>
            <a:r>
              <a:rPr lang="en-US" sz="1500" b="1" dirty="0" err="1"/>
              <a:t>border","none</a:t>
            </a:r>
            <a:r>
              <a:rPr lang="en-US" sz="1500" b="1" dirty="0"/>
              <a:t>");</a:t>
            </a:r>
          </a:p>
        </p:txBody>
      </p:sp>
      <p:pic>
        <p:nvPicPr>
          <p:cNvPr id="6146" name="Picture 2" descr="F:\2016年工作\ACCP8.0产品开发\jQuery\案例源码\chapter08\Chapter08\图8.35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176" y="3039041"/>
            <a:ext cx="2424251" cy="155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16677383-1195-499F-B5CE-73D5A5FD6E43}"/>
              </a:ext>
            </a:extLst>
          </p:cNvPr>
          <p:cNvGrpSpPr/>
          <p:nvPr/>
        </p:nvGrpSpPr>
        <p:grpSpPr>
          <a:xfrm>
            <a:off x="208165" y="2154699"/>
            <a:ext cx="436880" cy="557703"/>
            <a:chOff x="3548698" y="2396952"/>
            <a:chExt cx="436880" cy="557703"/>
          </a:xfrm>
        </p:grpSpPr>
        <p:sp>
          <p:nvSpPr>
            <p:cNvPr id="17" name="TextBox 65">
              <a:extLst>
                <a:ext uri="{FF2B5EF4-FFF2-40B4-BE49-F238E27FC236}">
                  <a16:creationId xmlns:a16="http://schemas.microsoft.com/office/drawing/2014/main" id="{AD76996A-BC3C-4C71-B442-430B4E210DB3}"/>
                </a:ext>
              </a:extLst>
            </p:cNvPr>
            <p:cNvSpPr txBox="1"/>
            <p:nvPr/>
          </p:nvSpPr>
          <p:spPr>
            <a:xfrm>
              <a:off x="3548698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示例</a:t>
              </a:r>
            </a:p>
          </p:txBody>
        </p:sp>
        <p:pic>
          <p:nvPicPr>
            <p:cNvPr id="18" name="图片 17" descr="C:\Users\Lenovo\Desktop\icon\电脑.png电脑">
              <a:extLst>
                <a:ext uri="{FF2B5EF4-FFF2-40B4-BE49-F238E27FC236}">
                  <a16:creationId xmlns:a16="http://schemas.microsoft.com/office/drawing/2014/main" id="{FD7C307E-B7DF-44C9-9F15-B1EEC2F9E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619576" y="2396952"/>
              <a:ext cx="279400" cy="278765"/>
            </a:xfrm>
            <a:prstGeom prst="rect">
              <a:avLst/>
            </a:prstGeom>
          </p:spPr>
        </p:pic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9F07C84-59C6-4C12-AD78-87E5ACFA5DC0}"/>
              </a:ext>
            </a:extLst>
          </p:cNvPr>
          <p:cNvGrpSpPr/>
          <p:nvPr/>
        </p:nvGrpSpPr>
        <p:grpSpPr>
          <a:xfrm>
            <a:off x="2762827" y="4450274"/>
            <a:ext cx="3132349" cy="321469"/>
            <a:chOff x="2555776" y="4614386"/>
            <a:chExt cx="3132349" cy="321469"/>
          </a:xfrm>
        </p:grpSpPr>
        <p:sp>
          <p:nvSpPr>
            <p:cNvPr id="22" name="圆角矩形 7">
              <a:extLst>
                <a:ext uri="{FF2B5EF4-FFF2-40B4-BE49-F238E27FC236}">
                  <a16:creationId xmlns:a16="http://schemas.microsoft.com/office/drawing/2014/main" id="{295E497E-A559-445F-B2AB-321D4C424D4E}"/>
                </a:ext>
              </a:extLst>
            </p:cNvPr>
            <p:cNvSpPr/>
            <p:nvPr/>
          </p:nvSpPr>
          <p:spPr bwMode="auto">
            <a:xfrm>
              <a:off x="2555776" y="4614386"/>
              <a:ext cx="342601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sp>
          <p:nvSpPr>
            <p:cNvPr id="23" name="圆角矩形 8">
              <a:extLst>
                <a:ext uri="{FF2B5EF4-FFF2-40B4-BE49-F238E27FC236}">
                  <a16:creationId xmlns:a16="http://schemas.microsoft.com/office/drawing/2014/main" id="{ACC12ABB-CAD3-4A53-814E-A6248A821D2F}"/>
                </a:ext>
              </a:extLst>
            </p:cNvPr>
            <p:cNvSpPr/>
            <p:nvPr/>
          </p:nvSpPr>
          <p:spPr bwMode="auto">
            <a:xfrm>
              <a:off x="2947320" y="4614386"/>
              <a:ext cx="2740805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pic>
          <p:nvPicPr>
            <p:cNvPr id="24" name="Picture 8" descr="说话气泡new">
              <a:extLst>
                <a:ext uri="{FF2B5EF4-FFF2-40B4-BE49-F238E27FC236}">
                  <a16:creationId xmlns:a16="http://schemas.microsoft.com/office/drawing/2014/main" id="{E78260E8-6968-467B-A2B4-8E367739B4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4644057"/>
              <a:ext cx="391544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TextBox 10">
              <a:extLst>
                <a:ext uri="{FF2B5EF4-FFF2-40B4-BE49-F238E27FC236}">
                  <a16:creationId xmlns:a16="http://schemas.microsoft.com/office/drawing/2014/main" id="{E5B73DB9-713C-44BB-B815-A955A5F4C5E3}"/>
                </a:ext>
              </a:extLst>
            </p:cNvPr>
            <p:cNvSpPr txBox="1"/>
            <p:nvPr/>
          </p:nvSpPr>
          <p:spPr bwMode="auto">
            <a:xfrm>
              <a:off x="2955372" y="4647723"/>
              <a:ext cx="2630849" cy="27699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</a:t>
              </a:r>
              <a:r>
                <a:rPr lang="zh-CN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</a:t>
              </a:r>
              <a:r>
                <a:rPr lang="en-US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：节点遍历</a:t>
              </a:r>
              <a:r>
                <a:rPr lang="en-US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end()</a:t>
              </a:r>
              <a:endParaRPr lang="zh-CN" altLang="en-US" sz="1200" b="1" spc="225" dirty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5775BD-0F6A-4D38-BEFB-47CC3BDB77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42</a:t>
            </a:fld>
            <a:r>
              <a:rPr lang="en-US" altLang="zh-CN"/>
              <a:t>/50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75">
                <a:sym typeface="+mn-ea"/>
              </a:rPr>
              <a:t>CSS-DOM</a:t>
            </a:r>
            <a:r>
              <a:rPr sz="2775">
                <a:sym typeface="+mn-ea"/>
              </a:rPr>
              <a:t>操作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545" y="983681"/>
            <a:ext cx="7926903" cy="3425759"/>
          </a:xfrm>
        </p:spPr>
        <p:txBody>
          <a:bodyPr/>
          <a:lstStyle/>
          <a:p>
            <a:r>
              <a:rPr lang="zh-CN" altLang="en-US" sz="2100" dirty="0">
                <a:sym typeface="+mn-ea"/>
              </a:rPr>
              <a:t>除</a:t>
            </a:r>
            <a:r>
              <a:rPr lang="fr-FR" sz="2100" dirty="0">
                <a:sym typeface="+mn-ea"/>
              </a:rPr>
              <a:t>css()</a:t>
            </a:r>
            <a:r>
              <a:rPr lang="zh-CN" altLang="en-US" sz="2100" dirty="0">
                <a:sym typeface="+mn-ea"/>
              </a:rPr>
              <a:t>外，还有获取和设置元素高度、宽度等的样式操作方法</a:t>
            </a:r>
            <a:endParaRPr lang="zh-CN" altLang="en-US" sz="2100" dirty="0"/>
          </a:p>
        </p:txBody>
      </p:sp>
      <p:graphicFrame>
        <p:nvGraphicFramePr>
          <p:cNvPr id="9" name="表格 8"/>
          <p:cNvGraphicFramePr/>
          <p:nvPr>
            <p:extLst>
              <p:ext uri="{D42A27DB-BD31-4B8C-83A1-F6EECF244321}">
                <p14:modId xmlns:p14="http://schemas.microsoft.com/office/powerpoint/2010/main" val="972580050"/>
              </p:ext>
            </p:extLst>
          </p:nvPr>
        </p:nvGraphicFramePr>
        <p:xfrm>
          <a:off x="1091724" y="1382988"/>
          <a:ext cx="7374731" cy="2793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45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0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71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语法</a:t>
                      </a:r>
                    </a:p>
                  </a:txBody>
                  <a:tcPr marL="51435" marR="51435" marT="0" marB="0" anchor="ctr"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功能</a:t>
                      </a:r>
                    </a:p>
                  </a:txBody>
                  <a:tcPr marL="51435" marR="51435" marT="0" marB="0" anchor="ctr">
                    <a:solidFill>
                      <a:srgbClr val="0099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2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css()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设置或返回匹配元素的样式属性</a:t>
                      </a: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7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height([value])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设置或返回匹配元素的高度</a:t>
                      </a: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1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width([value])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设置或返回匹配元素的宽度 </a:t>
                      </a: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2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offset([value])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返回以像素为单位的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top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和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left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坐标。仅对可见元素有效</a:t>
                      </a: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offsetParent</a:t>
                      </a: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 )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返回最近的已定位祖先元素。定位元素指的是元素的</a:t>
                      </a: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CSS position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值被设置为</a:t>
                      </a: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relative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absolute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或</a:t>
                      </a: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fixed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的元素</a:t>
                      </a: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2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position( )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返回第一个匹配元素相对于父元素的位置</a:t>
                      </a: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52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scrollLeft</a:t>
                      </a: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([position])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参数可选。设置或返回匹配元素相对滚动条左侧的偏移</a:t>
                      </a: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52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scrollTop</a:t>
                      </a: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([position])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参数可选。设置或返回匹配元素相对滚动条顶</a:t>
                      </a: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11" name="组合 10">
            <a:extLst>
              <a:ext uri="{FF2B5EF4-FFF2-40B4-BE49-F238E27FC236}">
                <a16:creationId xmlns:a16="http://schemas.microsoft.com/office/drawing/2014/main" id="{BB2DC82A-CF26-4089-810A-B5C8CE7936B9}"/>
              </a:ext>
            </a:extLst>
          </p:cNvPr>
          <p:cNvGrpSpPr/>
          <p:nvPr/>
        </p:nvGrpSpPr>
        <p:grpSpPr>
          <a:xfrm>
            <a:off x="2555776" y="4409440"/>
            <a:ext cx="4104456" cy="399307"/>
            <a:chOff x="2555776" y="4614386"/>
            <a:chExt cx="3301353" cy="321469"/>
          </a:xfrm>
        </p:grpSpPr>
        <p:sp>
          <p:nvSpPr>
            <p:cNvPr id="12" name="圆角矩形 7">
              <a:extLst>
                <a:ext uri="{FF2B5EF4-FFF2-40B4-BE49-F238E27FC236}">
                  <a16:creationId xmlns:a16="http://schemas.microsoft.com/office/drawing/2014/main" id="{FA1F999A-0F53-4125-8046-920E228CE65B}"/>
                </a:ext>
              </a:extLst>
            </p:cNvPr>
            <p:cNvSpPr/>
            <p:nvPr/>
          </p:nvSpPr>
          <p:spPr bwMode="auto">
            <a:xfrm>
              <a:off x="2555776" y="4614386"/>
              <a:ext cx="342601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sp>
          <p:nvSpPr>
            <p:cNvPr id="13" name="圆角矩形 8">
              <a:extLst>
                <a:ext uri="{FF2B5EF4-FFF2-40B4-BE49-F238E27FC236}">
                  <a16:creationId xmlns:a16="http://schemas.microsoft.com/office/drawing/2014/main" id="{E9B5B255-E56D-4FF7-B865-DA0507DB80A2}"/>
                </a:ext>
              </a:extLst>
            </p:cNvPr>
            <p:cNvSpPr/>
            <p:nvPr/>
          </p:nvSpPr>
          <p:spPr bwMode="auto">
            <a:xfrm>
              <a:off x="2947320" y="4614386"/>
              <a:ext cx="2740805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 dirty="0"/>
            </a:p>
          </p:txBody>
        </p:sp>
        <p:pic>
          <p:nvPicPr>
            <p:cNvPr id="14" name="Picture 8" descr="说话气泡new">
              <a:extLst>
                <a:ext uri="{FF2B5EF4-FFF2-40B4-BE49-F238E27FC236}">
                  <a16:creationId xmlns:a16="http://schemas.microsoft.com/office/drawing/2014/main" id="{6C8A477C-5F37-43ED-9169-5154DCB443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4644057"/>
              <a:ext cx="391544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0">
              <a:extLst>
                <a:ext uri="{FF2B5EF4-FFF2-40B4-BE49-F238E27FC236}">
                  <a16:creationId xmlns:a16="http://schemas.microsoft.com/office/drawing/2014/main" id="{E785162D-82B8-4747-8E12-0A2C31C1A30D}"/>
                </a:ext>
              </a:extLst>
            </p:cNvPr>
            <p:cNvSpPr txBox="1"/>
            <p:nvPr/>
          </p:nvSpPr>
          <p:spPr bwMode="auto">
            <a:xfrm>
              <a:off x="2684465" y="4647723"/>
              <a:ext cx="3172664" cy="27699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</a:t>
              </a:r>
              <a:r>
                <a:rPr lang="zh-CN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</a:t>
              </a:r>
              <a:r>
                <a:rPr lang="en-US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：随鼠标滚动的广告图片</a:t>
              </a:r>
            </a:p>
          </p:txBody>
        </p:sp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A016DB6-AF06-4175-B56B-E9E37E86B0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43</a:t>
            </a:fld>
            <a:r>
              <a:rPr lang="en-US" altLang="zh-CN"/>
              <a:t>/50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内容占位符 2"/>
          <p:cNvSpPr>
            <a:spLocks noGrp="1"/>
          </p:cNvSpPr>
          <p:nvPr>
            <p:ph idx="1"/>
          </p:nvPr>
        </p:nvSpPr>
        <p:spPr>
          <a:xfrm>
            <a:off x="578644" y="981075"/>
            <a:ext cx="8175784" cy="3613785"/>
          </a:xfrm>
        </p:spPr>
        <p:txBody>
          <a:bodyPr/>
          <a:lstStyle/>
          <a:p>
            <a:r>
              <a:rPr lang="zh-CN" altLang="en-US"/>
              <a:t>需求说明</a:t>
            </a:r>
            <a:endParaRPr lang="en-US" altLang="zh-CN"/>
          </a:p>
          <a:p>
            <a:pPr lvl="1">
              <a:defRPr/>
            </a:pPr>
            <a:r>
              <a:rPr lang="zh-CN" altLang="en-US" sz="2220" dirty="0">
                <a:sym typeface="+mn-ea"/>
              </a:rPr>
              <a:t>左导航，当前二级菜单项展开时，其余导航项关闭</a:t>
            </a:r>
            <a:endParaRPr lang="en-US" altLang="zh-CN" sz="2220" dirty="0"/>
          </a:p>
          <a:p>
            <a:pPr lvl="1">
              <a:defRPr/>
            </a:pPr>
            <a:r>
              <a:rPr lang="zh-CN" altLang="en-US" sz="2220" dirty="0">
                <a:sym typeface="+mn-ea"/>
              </a:rPr>
              <a:t>帮助中心，文本框获得焦点时，默认文字消失，失去焦点时，再次显示文字</a:t>
            </a:r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4—</a:t>
            </a:r>
            <a:r>
              <a:rPr lang="zh-CN" altLang="en-US" sz="2775" dirty="0">
                <a:sym typeface="+mn-ea"/>
              </a:rPr>
              <a:t>制作凡客诚品帮助中心页面</a:t>
            </a:r>
            <a:r>
              <a:rPr lang="en-US" altLang="zh-CN" sz="2775" dirty="0">
                <a:sym typeface="+mn-ea"/>
              </a:rPr>
              <a:t>2-1</a:t>
            </a:r>
            <a:endParaRPr lang="zh-CN" altLang="en-US" dirty="0"/>
          </a:p>
        </p:txBody>
      </p:sp>
      <p:sp>
        <p:nvSpPr>
          <p:cNvPr id="588807" name="AutoShape 7"/>
          <p:cNvSpPr>
            <a:spLocks noChangeArrowheads="1"/>
          </p:cNvSpPr>
          <p:nvPr/>
        </p:nvSpPr>
        <p:spPr bwMode="auto">
          <a:xfrm>
            <a:off x="3372803" y="4581734"/>
            <a:ext cx="1578769" cy="332006"/>
          </a:xfrm>
          <a:prstGeom prst="wedgeRoundRectCallout">
            <a:avLst>
              <a:gd name="adj1" fmla="val -127"/>
              <a:gd name="adj2" fmla="val -48992"/>
              <a:gd name="adj3" fmla="val 16667"/>
            </a:avLst>
          </a:prstGeom>
          <a:solidFill>
            <a:srgbClr val="0099D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marL="0" lvl="1" indent="-214313" algn="ctr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讲解需求说明</a:t>
            </a:r>
          </a:p>
        </p:txBody>
      </p:sp>
      <p:pic>
        <p:nvPicPr>
          <p:cNvPr id="46085" name="Picture 2" descr="上机练习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972" y="981075"/>
            <a:ext cx="2974658" cy="3441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EB93575-A347-44D7-BE9F-52CCD215AE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44</a:t>
            </a:fld>
            <a:r>
              <a:rPr lang="en-US" altLang="zh-CN"/>
              <a:t>/50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88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8807" grpId="0" bldLvl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内容占位符 2"/>
          <p:cNvSpPr>
            <a:spLocks noGrp="1"/>
          </p:cNvSpPr>
          <p:nvPr>
            <p:ph idx="1"/>
          </p:nvPr>
        </p:nvSpPr>
        <p:spPr>
          <a:xfrm>
            <a:off x="578644" y="981075"/>
            <a:ext cx="8175784" cy="3613785"/>
          </a:xfrm>
        </p:spPr>
        <p:txBody>
          <a:bodyPr/>
          <a:lstStyle/>
          <a:p>
            <a:r>
              <a:rPr lang="zh-CN" altLang="en-US" dirty="0"/>
              <a:t>需求说明</a:t>
            </a:r>
            <a:endParaRPr lang="en-US" altLang="zh-CN" dirty="0"/>
          </a:p>
          <a:p>
            <a:pPr lvl="1">
              <a:defRPr/>
            </a:pPr>
            <a:r>
              <a:rPr lang="zh-CN" altLang="en-US" sz="2220" dirty="0">
                <a:sym typeface="+mn-ea"/>
              </a:rPr>
              <a:t>购物流程，鼠标指针移过时，当前项高亮显示，鼠标指针移至父元素或祖先元素时，依旧高亮，只有当鼠标指针移至其同辈元素时，同辈元素高亮，而去掉该元素高亮样式</a:t>
            </a:r>
            <a:endParaRPr lang="en-US" altLang="zh-CN" sz="2220" dirty="0"/>
          </a:p>
          <a:p>
            <a:pPr lvl="1">
              <a:defRPr/>
            </a:pPr>
            <a:r>
              <a:rPr lang="zh-CN" altLang="en-US" sz="2220" dirty="0">
                <a:sym typeface="+mn-ea"/>
              </a:rPr>
              <a:t>问题解决，选中按钮“未解决”时显示相关内容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4—</a:t>
            </a:r>
            <a:r>
              <a:rPr sz="2775" dirty="0">
                <a:sym typeface="+mn-ea"/>
              </a:rPr>
              <a:t>制作凡客诚品帮助中心页面</a:t>
            </a:r>
            <a:r>
              <a:rPr lang="en-US" altLang="zh-CN" sz="2775" dirty="0">
                <a:sym typeface="+mn-ea"/>
              </a:rPr>
              <a:t>2-2</a:t>
            </a:r>
            <a:endParaRPr lang="zh-CN" altLang="en-US" dirty="0"/>
          </a:p>
        </p:txBody>
      </p:sp>
      <p:sp>
        <p:nvSpPr>
          <p:cNvPr id="588807" name="AutoShape 7"/>
          <p:cNvSpPr>
            <a:spLocks noChangeArrowheads="1"/>
          </p:cNvSpPr>
          <p:nvPr/>
        </p:nvSpPr>
        <p:spPr bwMode="auto">
          <a:xfrm>
            <a:off x="3372803" y="4581734"/>
            <a:ext cx="1847269" cy="332006"/>
          </a:xfrm>
          <a:prstGeom prst="wedgeRoundRectCallout">
            <a:avLst>
              <a:gd name="adj1" fmla="val -127"/>
              <a:gd name="adj2" fmla="val -48992"/>
              <a:gd name="adj3" fmla="val 16667"/>
            </a:avLst>
          </a:prstGeom>
          <a:solidFill>
            <a:srgbClr val="0099D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marL="0" lvl="1" indent="-214313" algn="ctr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完成时间：</a:t>
            </a:r>
            <a:r>
              <a:rPr lang="en-US" altLang="zh-CN"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20</a:t>
            </a:r>
            <a:r>
              <a:rPr lang="zh-CN" altLang="en-US"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分钟</a:t>
            </a:r>
          </a:p>
        </p:txBody>
      </p:sp>
      <p:pic>
        <p:nvPicPr>
          <p:cNvPr id="7170" name="Picture 2" descr="F:\2016年工作\ACCP8.0产品开发\jQuery\案例源码\chapter08\Chapter08\图8.38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640" y="1115854"/>
            <a:ext cx="1955959" cy="274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F:\2016年工作\ACCP8.0产品开发\jQuery\案例源码\chapter08\Chapter08\图8.40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480" y="1467914"/>
            <a:ext cx="3369431" cy="183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4F81767-AC6F-492B-9EAC-B1A3B9F6E8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45</a:t>
            </a:fld>
            <a:r>
              <a:rPr lang="en-US" altLang="zh-CN"/>
              <a:t>/50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88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8807" grpId="0" bldLvl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常见问题及解决办法</a:t>
            </a:r>
            <a:endParaRPr lang="en-US" altLang="zh-CN"/>
          </a:p>
          <a:p>
            <a:r>
              <a:rPr lang="zh-CN" altLang="en-US"/>
              <a:t>代码规范问题</a:t>
            </a:r>
          </a:p>
          <a:p>
            <a:r>
              <a:rPr lang="zh-CN" altLang="en-US"/>
              <a:t>调试技巧</a:t>
            </a:r>
            <a:endParaRPr lang="en-US" altLang="zh-CN"/>
          </a:p>
          <a:p>
            <a:endParaRPr lang="zh-CN" altLang="en-US"/>
          </a:p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共性问题集中讲解</a:t>
            </a:r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DEFA110-4F98-41C7-BDEB-4683BEC755DD}"/>
              </a:ext>
            </a:extLst>
          </p:cNvPr>
          <p:cNvGrpSpPr/>
          <p:nvPr/>
        </p:nvGrpSpPr>
        <p:grpSpPr>
          <a:xfrm>
            <a:off x="2560320" y="3474720"/>
            <a:ext cx="4022884" cy="992505"/>
            <a:chOff x="4789" y="4099"/>
            <a:chExt cx="8447" cy="2084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E133804-0866-43FC-998F-2C9EEFDCD9E7}"/>
                </a:ext>
              </a:extLst>
            </p:cNvPr>
            <p:cNvSpPr/>
            <p:nvPr/>
          </p:nvSpPr>
          <p:spPr>
            <a:xfrm rot="2700000">
              <a:off x="5727" y="4099"/>
              <a:ext cx="395" cy="395"/>
            </a:xfrm>
            <a:prstGeom prst="rect">
              <a:avLst/>
            </a:prstGeom>
            <a:solidFill>
              <a:srgbClr val="0099D8"/>
            </a:solidFill>
            <a:ln w="57150">
              <a:solidFill>
                <a:srgbClr val="0099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67FF3A7-B768-478F-A572-CF0CE8DAD17A}"/>
                </a:ext>
              </a:extLst>
            </p:cNvPr>
            <p:cNvSpPr/>
            <p:nvPr/>
          </p:nvSpPr>
          <p:spPr>
            <a:xfrm rot="2700000">
              <a:off x="12181" y="4530"/>
              <a:ext cx="1055" cy="1055"/>
            </a:xfrm>
            <a:prstGeom prst="rect">
              <a:avLst/>
            </a:prstGeom>
            <a:noFill/>
            <a:ln w="57150">
              <a:solidFill>
                <a:srgbClr val="0099D8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96995B1-1BC0-43AC-82C2-6419C18F8E21}"/>
                </a:ext>
              </a:extLst>
            </p:cNvPr>
            <p:cNvSpPr/>
            <p:nvPr/>
          </p:nvSpPr>
          <p:spPr>
            <a:xfrm rot="2700000">
              <a:off x="11207" y="5128"/>
              <a:ext cx="1055" cy="1055"/>
            </a:xfrm>
            <a:prstGeom prst="rect">
              <a:avLst/>
            </a:prstGeom>
            <a:solidFill>
              <a:srgbClr val="0099D8"/>
            </a:solidFill>
            <a:ln w="57150">
              <a:solidFill>
                <a:srgbClr val="0099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6" name="Text Box 13">
              <a:extLst>
                <a:ext uri="{FF2B5EF4-FFF2-40B4-BE49-F238E27FC236}">
                  <a16:creationId xmlns:a16="http://schemas.microsoft.com/office/drawing/2014/main" id="{84CE25A3-AD29-454D-9F24-2843E168FC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9" y="4521"/>
              <a:ext cx="7422" cy="149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 algn="ctr">
              <a:noFill/>
              <a:miter lim="800000"/>
            </a:ln>
            <a:effectLst/>
          </p:spPr>
          <p:txBody>
            <a:bodyPr wrap="square" tIns="89100">
              <a:spAutoFit/>
            </a:bodyPr>
            <a:lstStyle/>
            <a:p>
              <a:pPr algn="ctr" eaLnBrk="0" hangingPunct="0">
                <a:defRPr/>
              </a:pPr>
              <a:r>
                <a:rPr lang="en-US" altLang="zh-CN" sz="2400" b="1" kern="0" spc="22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zh-CN" altLang="en-US" sz="2400" b="1" kern="0" spc="22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共性问题集中讲解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E979FD1-4847-4904-912E-5FE15C2B0819}"/>
                </a:ext>
              </a:extLst>
            </p:cNvPr>
            <p:cNvSpPr/>
            <p:nvPr/>
          </p:nvSpPr>
          <p:spPr>
            <a:xfrm rot="2700000">
              <a:off x="4789" y="4594"/>
              <a:ext cx="1219" cy="1219"/>
            </a:xfrm>
            <a:prstGeom prst="rect">
              <a:avLst/>
            </a:prstGeom>
            <a:noFill/>
            <a:ln w="57150">
              <a:solidFill>
                <a:srgbClr val="0099D8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6E897AB-A9B3-41C3-B78A-56078234C7FC}"/>
                </a:ext>
              </a:extLst>
            </p:cNvPr>
            <p:cNvSpPr/>
            <p:nvPr/>
          </p:nvSpPr>
          <p:spPr>
            <a:xfrm rot="2700000">
              <a:off x="5589" y="5426"/>
              <a:ext cx="671" cy="671"/>
            </a:xfrm>
            <a:prstGeom prst="rect">
              <a:avLst/>
            </a:prstGeom>
            <a:noFill/>
            <a:ln w="57150">
              <a:solidFill>
                <a:srgbClr val="0099D8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701B759-E28A-4758-AEEE-BB68FF427DEA}"/>
                </a:ext>
              </a:extLst>
            </p:cNvPr>
            <p:cNvSpPr/>
            <p:nvPr/>
          </p:nvSpPr>
          <p:spPr>
            <a:xfrm rot="2700000">
              <a:off x="12344" y="5852"/>
              <a:ext cx="304" cy="304"/>
            </a:xfrm>
            <a:prstGeom prst="rect">
              <a:avLst/>
            </a:prstGeom>
            <a:solidFill>
              <a:srgbClr val="0099D8"/>
            </a:solidFill>
            <a:ln w="57150">
              <a:solidFill>
                <a:srgbClr val="0099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9871E4C-22FC-402A-9A66-6C765F1814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46</a:t>
            </a:fld>
            <a:r>
              <a:rPr lang="en-US" altLang="zh-CN"/>
              <a:t>/50</a:t>
            </a: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2775">
                <a:sym typeface="+mn-ea"/>
              </a:rPr>
              <a:t>总结</a:t>
            </a:r>
            <a:endParaRPr lang="zh-CN" altLang="en-US"/>
          </a:p>
        </p:txBody>
      </p:sp>
      <p:sp>
        <p:nvSpPr>
          <p:cNvPr id="69634" name="标题 1"/>
          <p:cNvSpPr>
            <a:spLocks noGrp="1"/>
          </p:cNvSpPr>
          <p:nvPr/>
        </p:nvSpPr>
        <p:spPr>
          <a:xfrm>
            <a:off x="6724331" y="200272"/>
            <a:ext cx="655981" cy="3924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ctr" anchorCtr="0" compatLnSpc="1">
            <a:spAutoFit/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800" b="1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21F55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21F55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21F55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21F55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defRPr/>
            </a:pPr>
            <a:endParaRPr sz="2100"/>
          </a:p>
        </p:txBody>
      </p:sp>
      <p:sp>
        <p:nvSpPr>
          <p:cNvPr id="50181" name="TextBox 4"/>
          <p:cNvSpPr txBox="1">
            <a:spLocks noChangeArrowheads="1"/>
          </p:cNvSpPr>
          <p:nvPr/>
        </p:nvSpPr>
        <p:spPr bwMode="auto">
          <a:xfrm>
            <a:off x="2870481" y="699542"/>
            <a:ext cx="1003353" cy="3657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500" b="1" dirty="0">
                <a:ea typeface="微软雅黑" panose="020B0503020204020204" pitchFamily="34" charset="-122"/>
                <a:cs typeface="Arial" panose="020B0604020202020204" pitchFamily="34" charset="0"/>
              </a:rPr>
              <a:t>样式操作</a:t>
            </a:r>
            <a:endParaRPr lang="en-US" altLang="zh-CN" sz="15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450000"/>
              </a:lnSpc>
            </a:pPr>
            <a:r>
              <a:rPr lang="zh-CN" altLang="en-US" sz="1500" b="1" dirty="0">
                <a:ea typeface="微软雅黑" panose="020B0503020204020204" pitchFamily="34" charset="-122"/>
                <a:cs typeface="Arial" panose="020B0604020202020204" pitchFamily="34" charset="0"/>
              </a:rPr>
              <a:t>内容操作</a:t>
            </a:r>
            <a:endParaRPr lang="en-US" altLang="zh-CN" sz="15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350000"/>
              </a:lnSpc>
            </a:pPr>
            <a:r>
              <a:rPr lang="zh-CN" altLang="en-US" sz="1500" b="1" dirty="0">
                <a:ea typeface="微软雅黑" panose="020B0503020204020204" pitchFamily="34" charset="-122"/>
                <a:cs typeface="Arial" panose="020B0604020202020204" pitchFamily="34" charset="0"/>
              </a:rPr>
              <a:t>节点操作</a:t>
            </a:r>
            <a:endParaRPr lang="en-US" altLang="zh-CN" sz="15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400000"/>
              </a:lnSpc>
            </a:pPr>
            <a:r>
              <a:rPr lang="zh-CN" altLang="en-US" sz="1500" b="1" dirty="0">
                <a:ea typeface="微软雅黑" panose="020B0503020204020204" pitchFamily="34" charset="-122"/>
                <a:cs typeface="Arial" panose="020B0604020202020204" pitchFamily="34" charset="0"/>
              </a:rPr>
              <a:t>属性操作</a:t>
            </a:r>
            <a:endParaRPr lang="en-US" altLang="zh-CN" sz="15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300000"/>
              </a:lnSpc>
            </a:pPr>
            <a:r>
              <a:rPr lang="zh-CN" altLang="en-US" sz="1500" b="1" dirty="0">
                <a:ea typeface="微软雅黑" panose="020B0503020204020204" pitchFamily="34" charset="-122"/>
                <a:cs typeface="Arial" panose="020B0604020202020204" pitchFamily="34" charset="0"/>
              </a:rPr>
              <a:t>节点遍历</a:t>
            </a:r>
            <a:endParaRPr lang="zh-CN" altLang="en-US" sz="1500" dirty="0"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182" name="AutoShape 3"/>
          <p:cNvSpPr/>
          <p:nvPr/>
        </p:nvSpPr>
        <p:spPr bwMode="auto">
          <a:xfrm>
            <a:off x="3735247" y="613247"/>
            <a:ext cx="151193" cy="594066"/>
          </a:xfrm>
          <a:prstGeom prst="leftBrace">
            <a:avLst>
              <a:gd name="adj1" fmla="val 61885"/>
              <a:gd name="adj2" fmla="val 50000"/>
            </a:avLst>
          </a:prstGeom>
          <a:noFill/>
          <a:ln w="28575">
            <a:solidFill>
              <a:srgbClr val="0099D8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 sz="1350">
              <a:ea typeface="黑体" panose="02010609060101010101" pitchFamily="49" charset="-122"/>
            </a:endParaRPr>
          </a:p>
        </p:txBody>
      </p:sp>
      <p:sp>
        <p:nvSpPr>
          <p:cNvPr id="50183" name="TextBox 11"/>
          <p:cNvSpPr txBox="1">
            <a:spLocks noChangeArrowheads="1"/>
          </p:cNvSpPr>
          <p:nvPr/>
        </p:nvSpPr>
        <p:spPr bwMode="auto">
          <a:xfrm>
            <a:off x="3896596" y="1982994"/>
            <a:ext cx="282773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200" b="1" dirty="0">
                <a:ea typeface="微软雅黑" panose="020B0503020204020204" pitchFamily="34" charset="-122"/>
                <a:cs typeface="Arial" panose="020B0604020202020204" pitchFamily="34" charset="0"/>
              </a:rPr>
              <a:t>查找节点</a:t>
            </a:r>
            <a:endParaRPr lang="en-US" altLang="zh-CN" sz="12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12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创建节点元素</a:t>
            </a:r>
          </a:p>
          <a:p>
            <a:pPr eaLnBrk="1" hangingPunct="1"/>
            <a:r>
              <a:rPr lang="zh-CN" altLang="en-US" sz="12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插入节点</a:t>
            </a:r>
          </a:p>
          <a:p>
            <a:pPr eaLnBrk="1" hangingPunct="1"/>
            <a:r>
              <a:rPr lang="zh-CN" altLang="en-US" sz="12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删除节点</a:t>
            </a:r>
          </a:p>
          <a:p>
            <a:pPr eaLnBrk="1" hangingPunct="1"/>
            <a:r>
              <a:rPr lang="zh-CN" altLang="en-US" sz="1200" b="1" dirty="0">
                <a:ea typeface="微软雅黑" panose="020B0503020204020204" pitchFamily="34" charset="-122"/>
                <a:cs typeface="Arial" panose="020B0604020202020204" pitchFamily="34" charset="0"/>
              </a:rPr>
              <a:t>替换节点</a:t>
            </a:r>
            <a:endParaRPr lang="en-US" altLang="zh-CN" sz="12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1200" b="1" dirty="0">
                <a:ea typeface="微软雅黑" panose="020B0503020204020204" pitchFamily="34" charset="-122"/>
                <a:cs typeface="Arial" panose="020B0604020202020204" pitchFamily="34" charset="0"/>
              </a:rPr>
              <a:t>复制节点</a:t>
            </a:r>
          </a:p>
        </p:txBody>
      </p:sp>
      <p:sp>
        <p:nvSpPr>
          <p:cNvPr id="50184" name="TextBox 12"/>
          <p:cNvSpPr txBox="1">
            <a:spLocks noChangeArrowheads="1"/>
          </p:cNvSpPr>
          <p:nvPr/>
        </p:nvSpPr>
        <p:spPr bwMode="auto">
          <a:xfrm>
            <a:off x="3873835" y="505235"/>
            <a:ext cx="223700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b="1" dirty="0" err="1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css</a:t>
            </a:r>
            <a:r>
              <a:rPr lang="en-US" altLang="zh-CN" sz="12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( )</a:t>
            </a:r>
            <a:r>
              <a:rPr lang="zh-CN" altLang="en-US" sz="12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获取和设置样式</a:t>
            </a:r>
          </a:p>
          <a:p>
            <a:pPr eaLnBrk="1" hangingPunct="1"/>
            <a:r>
              <a:rPr lang="en-US" altLang="zh-CN" sz="1200" b="1" dirty="0" err="1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addClass</a:t>
            </a:r>
            <a:r>
              <a:rPr lang="en-US" altLang="zh-CN" sz="12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( )</a:t>
            </a:r>
            <a:r>
              <a:rPr lang="zh-CN" altLang="en-US" sz="12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追加样式</a:t>
            </a:r>
          </a:p>
          <a:p>
            <a:pPr eaLnBrk="1" hangingPunct="1"/>
            <a:r>
              <a:rPr lang="en-US" altLang="zh-CN" sz="1200" b="1" dirty="0" err="1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removeClass</a:t>
            </a:r>
            <a:r>
              <a:rPr lang="en-US" altLang="zh-CN" sz="12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( )</a:t>
            </a:r>
            <a:r>
              <a:rPr lang="zh-CN" altLang="en-US" sz="12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移除样式</a:t>
            </a:r>
          </a:p>
          <a:p>
            <a:pPr eaLnBrk="1" hangingPunct="1"/>
            <a:r>
              <a:rPr lang="en-US" altLang="zh-CN" sz="1200" b="1" dirty="0" err="1">
                <a:ea typeface="微软雅黑" panose="020B0503020204020204" pitchFamily="34" charset="-122"/>
                <a:cs typeface="Arial" panose="020B0604020202020204" pitchFamily="34" charset="0"/>
              </a:rPr>
              <a:t>toggleClass</a:t>
            </a:r>
            <a:r>
              <a:rPr lang="en-US" altLang="zh-CN" sz="1200" b="1" dirty="0">
                <a:ea typeface="微软雅黑" panose="020B0503020204020204" pitchFamily="34" charset="-122"/>
                <a:cs typeface="Arial" panose="020B0604020202020204" pitchFamily="34" charset="0"/>
              </a:rPr>
              <a:t>( )</a:t>
            </a:r>
            <a:r>
              <a:rPr lang="zh-CN" altLang="en-US" sz="1200" b="1" dirty="0">
                <a:ea typeface="微软雅黑" panose="020B0503020204020204" pitchFamily="34" charset="-122"/>
                <a:cs typeface="Arial" panose="020B0604020202020204" pitchFamily="34" charset="0"/>
              </a:rPr>
              <a:t>切换样式</a:t>
            </a:r>
          </a:p>
        </p:txBody>
      </p:sp>
      <p:sp>
        <p:nvSpPr>
          <p:cNvPr id="50186" name="TextBox 15"/>
          <p:cNvSpPr txBox="1">
            <a:spLocks noChangeArrowheads="1"/>
          </p:cNvSpPr>
          <p:nvPr/>
        </p:nvSpPr>
        <p:spPr bwMode="auto">
          <a:xfrm>
            <a:off x="524827" y="2299335"/>
            <a:ext cx="216693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500" b="1" dirty="0">
                <a:ea typeface="微软雅黑" panose="020B0503020204020204" pitchFamily="34" charset="-122"/>
                <a:cs typeface="Arial" panose="020B0604020202020204" pitchFamily="34" charset="0"/>
              </a:rPr>
              <a:t>使用</a:t>
            </a:r>
            <a:r>
              <a:rPr lang="en-US" altLang="zh-CN" sz="1500" b="1" dirty="0" err="1">
                <a:ea typeface="微软雅黑" panose="020B0503020204020204" pitchFamily="34" charset="-122"/>
                <a:cs typeface="Arial" panose="020B0604020202020204" pitchFamily="34" charset="0"/>
              </a:rPr>
              <a:t>jQuery</a:t>
            </a:r>
            <a:r>
              <a:rPr lang="zh-CN" altLang="en-US" sz="1500" b="1" dirty="0">
                <a:ea typeface="微软雅黑" panose="020B0503020204020204" pitchFamily="34" charset="-122"/>
                <a:cs typeface="Arial" panose="020B0604020202020204" pitchFamily="34" charset="0"/>
              </a:rPr>
              <a:t>操作</a:t>
            </a:r>
            <a:r>
              <a:rPr lang="en-US" altLang="zh-CN" sz="1500" b="1" dirty="0">
                <a:ea typeface="微软雅黑" panose="020B0503020204020204" pitchFamily="34" charset="-122"/>
                <a:cs typeface="Arial" panose="020B0604020202020204" pitchFamily="34" charset="0"/>
              </a:rPr>
              <a:t>DOM</a:t>
            </a:r>
          </a:p>
        </p:txBody>
      </p:sp>
      <p:sp>
        <p:nvSpPr>
          <p:cNvPr id="50187" name="AutoShape 3"/>
          <p:cNvSpPr/>
          <p:nvPr/>
        </p:nvSpPr>
        <p:spPr bwMode="auto">
          <a:xfrm>
            <a:off x="2600452" y="769293"/>
            <a:ext cx="267890" cy="3359819"/>
          </a:xfrm>
          <a:prstGeom prst="leftBrace">
            <a:avLst>
              <a:gd name="adj1" fmla="val 62112"/>
              <a:gd name="adj2" fmla="val 50000"/>
            </a:avLst>
          </a:prstGeom>
          <a:noFill/>
          <a:ln w="28575">
            <a:solidFill>
              <a:srgbClr val="0099D8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 sz="1350">
              <a:ea typeface="黑体" panose="02010609060101010101" pitchFamily="49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3735229" y="1436370"/>
            <a:ext cx="173831" cy="1552575"/>
            <a:chOff x="7123" y="3016"/>
            <a:chExt cx="365" cy="3260"/>
          </a:xfrm>
        </p:grpSpPr>
        <p:sp>
          <p:nvSpPr>
            <p:cNvPr id="50185" name="AutoShape 3"/>
            <p:cNvSpPr/>
            <p:nvPr/>
          </p:nvSpPr>
          <p:spPr bwMode="auto">
            <a:xfrm>
              <a:off x="7150" y="4398"/>
              <a:ext cx="338" cy="1879"/>
            </a:xfrm>
            <a:prstGeom prst="leftBrace">
              <a:avLst>
                <a:gd name="adj1" fmla="val 62177"/>
                <a:gd name="adj2" fmla="val 50000"/>
              </a:avLst>
            </a:prstGeom>
            <a:noFill/>
            <a:ln w="28575">
              <a:solidFill>
                <a:srgbClr val="0099D8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 sz="1350">
                <a:ea typeface="黑体" panose="02010609060101010101" pitchFamily="49" charset="-122"/>
              </a:endParaRPr>
            </a:p>
          </p:txBody>
        </p:sp>
        <p:sp>
          <p:nvSpPr>
            <p:cNvPr id="9" name="AutoShape 3"/>
            <p:cNvSpPr/>
            <p:nvPr/>
          </p:nvSpPr>
          <p:spPr bwMode="auto">
            <a:xfrm>
              <a:off x="7123" y="3016"/>
              <a:ext cx="317" cy="974"/>
            </a:xfrm>
            <a:prstGeom prst="leftBrace">
              <a:avLst>
                <a:gd name="adj1" fmla="val 61885"/>
                <a:gd name="adj2" fmla="val 50000"/>
              </a:avLst>
            </a:prstGeom>
            <a:noFill/>
            <a:ln w="28575">
              <a:solidFill>
                <a:srgbClr val="0099D8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 sz="1350">
                <a:ea typeface="黑体" panose="02010609060101010101" pitchFamily="49" charset="-122"/>
              </a:endParaRPr>
            </a:p>
          </p:txBody>
        </p:sp>
      </p:grpSp>
      <p:sp>
        <p:nvSpPr>
          <p:cNvPr id="16" name="TextBox 12"/>
          <p:cNvSpPr txBox="1">
            <a:spLocks noChangeArrowheads="1"/>
          </p:cNvSpPr>
          <p:nvPr/>
        </p:nvSpPr>
        <p:spPr bwMode="auto">
          <a:xfrm>
            <a:off x="3873835" y="1340149"/>
            <a:ext cx="223700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html( )</a:t>
            </a:r>
            <a:r>
              <a:rPr lang="zh-CN" altLang="en-US" sz="12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代码操作</a:t>
            </a:r>
          </a:p>
          <a:p>
            <a:pPr eaLnBrk="1" hangingPunct="1"/>
            <a:r>
              <a:rPr lang="en-US" altLang="zh-CN" sz="12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text( )</a:t>
            </a:r>
            <a:r>
              <a:rPr lang="zh-CN" altLang="en-US" sz="12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内容操作</a:t>
            </a:r>
          </a:p>
          <a:p>
            <a:pPr eaLnBrk="1" hangingPunct="1"/>
            <a:r>
              <a:rPr lang="en-US" altLang="zh-CN" sz="1200" b="1" dirty="0" err="1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val</a:t>
            </a:r>
            <a:r>
              <a:rPr lang="en-US" altLang="zh-CN" sz="12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( )</a:t>
            </a:r>
            <a:r>
              <a:rPr lang="zh-CN" altLang="en-US" sz="12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属性值操作</a:t>
            </a:r>
          </a:p>
        </p:txBody>
      </p:sp>
      <p:sp>
        <p:nvSpPr>
          <p:cNvPr id="17" name="AutoShape 3"/>
          <p:cNvSpPr/>
          <p:nvPr/>
        </p:nvSpPr>
        <p:spPr bwMode="auto">
          <a:xfrm>
            <a:off x="3735248" y="3224307"/>
            <a:ext cx="138587" cy="305264"/>
          </a:xfrm>
          <a:prstGeom prst="leftBrace">
            <a:avLst>
              <a:gd name="adj1" fmla="val 61885"/>
              <a:gd name="adj2" fmla="val 50000"/>
            </a:avLst>
          </a:prstGeom>
          <a:noFill/>
          <a:ln w="28575">
            <a:solidFill>
              <a:srgbClr val="0099D8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 sz="1350">
              <a:ea typeface="黑体" panose="02010609060101010101" pitchFamily="49" charset="-122"/>
            </a:endParaRPr>
          </a:p>
        </p:txBody>
      </p:sp>
      <p:sp>
        <p:nvSpPr>
          <p:cNvPr id="18" name="TextBox 12"/>
          <p:cNvSpPr txBox="1">
            <a:spLocks noChangeArrowheads="1"/>
          </p:cNvSpPr>
          <p:nvPr/>
        </p:nvSpPr>
        <p:spPr bwMode="auto">
          <a:xfrm>
            <a:off x="3873835" y="3144996"/>
            <a:ext cx="22370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b="1" dirty="0" err="1">
                <a:ea typeface="微软雅黑" panose="020B0503020204020204" pitchFamily="34" charset="-122"/>
                <a:cs typeface="Arial" panose="020B0604020202020204" pitchFamily="34" charset="0"/>
              </a:rPr>
              <a:t>attr</a:t>
            </a:r>
            <a:r>
              <a:rPr lang="en-US" altLang="zh-CN" sz="1200" b="1" dirty="0">
                <a:ea typeface="微软雅黑" panose="020B0503020204020204" pitchFamily="34" charset="-122"/>
                <a:cs typeface="Arial" panose="020B0604020202020204" pitchFamily="34" charset="0"/>
              </a:rPr>
              <a:t>( )</a:t>
            </a:r>
            <a:r>
              <a:rPr lang="zh-CN" altLang="en-US" sz="1200" b="1" dirty="0">
                <a:ea typeface="微软雅黑" panose="020B0503020204020204" pitchFamily="34" charset="-122"/>
                <a:cs typeface="Arial" panose="020B0604020202020204" pitchFamily="34" charset="0"/>
              </a:rPr>
              <a:t>获取和设置元素属性</a:t>
            </a:r>
            <a:endParaRPr lang="en-US" altLang="zh-CN" sz="12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/>
            <a:r>
              <a:rPr lang="en-US" altLang="zh-CN" sz="1200" b="1" dirty="0" err="1">
                <a:ea typeface="微软雅黑" panose="020B0503020204020204" pitchFamily="34" charset="-122"/>
                <a:cs typeface="Arial" panose="020B0604020202020204" pitchFamily="34" charset="0"/>
              </a:rPr>
              <a:t>removeAttr</a:t>
            </a:r>
            <a:r>
              <a:rPr lang="en-US" altLang="zh-CN" sz="1200" b="1" dirty="0">
                <a:ea typeface="微软雅黑" panose="020B0503020204020204" pitchFamily="34" charset="-122"/>
                <a:cs typeface="Arial" panose="020B0604020202020204" pitchFamily="34" charset="0"/>
              </a:rPr>
              <a:t>( )</a:t>
            </a:r>
            <a:r>
              <a:rPr lang="zh-CN" altLang="en-US" sz="1200" b="1" dirty="0">
                <a:ea typeface="微软雅黑" panose="020B0503020204020204" pitchFamily="34" charset="-122"/>
                <a:cs typeface="Arial" panose="020B0604020202020204" pitchFamily="34" charset="0"/>
              </a:rPr>
              <a:t>删除元素属性</a:t>
            </a:r>
          </a:p>
        </p:txBody>
      </p:sp>
      <p:sp>
        <p:nvSpPr>
          <p:cNvPr id="19" name="AutoShape 3"/>
          <p:cNvSpPr/>
          <p:nvPr/>
        </p:nvSpPr>
        <p:spPr bwMode="auto">
          <a:xfrm>
            <a:off x="3747873" y="3681576"/>
            <a:ext cx="160735" cy="895071"/>
          </a:xfrm>
          <a:prstGeom prst="leftBrace">
            <a:avLst>
              <a:gd name="adj1" fmla="val 62177"/>
              <a:gd name="adj2" fmla="val 50000"/>
            </a:avLst>
          </a:prstGeom>
          <a:noFill/>
          <a:ln w="28575">
            <a:solidFill>
              <a:srgbClr val="0099D8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 sz="1350">
              <a:ea typeface="黑体" panose="02010609060101010101" pitchFamily="49" charset="-122"/>
            </a:endParaRPr>
          </a:p>
        </p:txBody>
      </p:sp>
      <p:sp>
        <p:nvSpPr>
          <p:cNvPr id="20" name="TextBox 11"/>
          <p:cNvSpPr txBox="1">
            <a:spLocks noChangeArrowheads="1"/>
          </p:cNvSpPr>
          <p:nvPr/>
        </p:nvSpPr>
        <p:spPr bwMode="auto">
          <a:xfrm>
            <a:off x="3896596" y="3529571"/>
            <a:ext cx="4320480" cy="1167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2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遍历子元素：</a:t>
            </a:r>
            <a:r>
              <a:rPr lang="en-US" altLang="zh-CN" sz="12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children( )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2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遍历同辈元素：</a:t>
            </a:r>
            <a:r>
              <a:rPr lang="en-US" altLang="zh-CN" sz="12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next( )</a:t>
            </a:r>
            <a:r>
              <a:rPr lang="zh-CN" altLang="en-US" sz="12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200" b="1" dirty="0" err="1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prev</a:t>
            </a:r>
            <a:r>
              <a:rPr lang="en-US" altLang="zh-CN" sz="12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( )</a:t>
            </a:r>
            <a:r>
              <a:rPr lang="zh-CN" altLang="en-US" sz="12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2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siblings( )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2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遍历前辈元素：</a:t>
            </a:r>
            <a:r>
              <a:rPr lang="en-US" altLang="zh-CN" sz="12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parent( )</a:t>
            </a:r>
            <a:r>
              <a:rPr lang="zh-CN" altLang="en-US" sz="12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2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parents( )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200" b="1" dirty="0">
                <a:ea typeface="微软雅黑" panose="020B0503020204020204" pitchFamily="34" charset="-122"/>
                <a:cs typeface="Arial" panose="020B0604020202020204" pitchFamily="34" charset="0"/>
              </a:rPr>
              <a:t>其他遍历方法：</a:t>
            </a:r>
            <a:r>
              <a:rPr lang="en-US" altLang="zh-CN" sz="1200" b="1" dirty="0">
                <a:ea typeface="微软雅黑" panose="020B0503020204020204" pitchFamily="34" charset="-122"/>
                <a:cs typeface="Arial" panose="020B0604020202020204" pitchFamily="34" charset="0"/>
              </a:rPr>
              <a:t>each( ) </a:t>
            </a:r>
            <a:r>
              <a:rPr lang="zh-CN" altLang="en-US" sz="1200" b="1" dirty="0"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200" b="1" dirty="0">
                <a:ea typeface="微软雅黑" panose="020B0503020204020204" pitchFamily="34" charset="-122"/>
                <a:cs typeface="Arial" panose="020B0604020202020204" pitchFamily="34" charset="0"/>
              </a:rPr>
              <a:t>end( )</a:t>
            </a:r>
            <a:r>
              <a:rPr lang="zh-CN" altLang="en-US" sz="1200" b="1" dirty="0"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200" b="1" dirty="0">
                <a:ea typeface="微软雅黑" panose="020B0503020204020204" pitchFamily="34" charset="-122"/>
                <a:cs typeface="Arial" panose="020B0604020202020204" pitchFamily="34" charset="0"/>
              </a:rPr>
              <a:t>find( )</a:t>
            </a:r>
            <a:r>
              <a:rPr lang="zh-CN" altLang="en-US" sz="1200" b="1" dirty="0"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200" b="1" dirty="0" err="1">
                <a:ea typeface="微软雅黑" panose="020B0503020204020204" pitchFamily="34" charset="-122"/>
                <a:cs typeface="Arial" panose="020B0604020202020204" pitchFamily="34" charset="0"/>
              </a:rPr>
              <a:t>eq</a:t>
            </a:r>
            <a:r>
              <a:rPr lang="en-US" altLang="zh-CN" sz="1200" b="1" dirty="0">
                <a:ea typeface="微软雅黑" panose="020B0503020204020204" pitchFamily="34" charset="-122"/>
                <a:cs typeface="Arial" panose="020B0604020202020204" pitchFamily="34" charset="0"/>
              </a:rPr>
              <a:t>( )</a:t>
            </a:r>
            <a:r>
              <a:rPr lang="zh-CN" altLang="en-US" sz="1200" b="1" dirty="0"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200" b="1" dirty="0">
                <a:ea typeface="微软雅黑" panose="020B0503020204020204" pitchFamily="34" charset="-122"/>
                <a:cs typeface="Arial" panose="020B0604020202020204" pitchFamily="34" charset="0"/>
              </a:rPr>
              <a:t>first( )…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ACFACFF-A0D0-49A7-B644-D3FB68FB9B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47</a:t>
            </a:fld>
            <a:r>
              <a:rPr lang="en-US" altLang="zh-CN"/>
              <a:t>/50</a:t>
            </a:r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课后作业</a:t>
            </a:r>
            <a:endParaRPr lang="en-US"/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教员备课时根据班级情况在此添加内容，应区分必做、选做内容，以满足不同层次学员的需求</a:t>
            </a:r>
          </a:p>
          <a:p>
            <a:pPr lvl="0"/>
            <a:r>
              <a:rPr lang="zh-CN" altLang="en-US"/>
              <a:t>预习作业</a:t>
            </a:r>
            <a:endParaRPr lang="en-US" altLang="zh-CN"/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教员备课时根据班级情况在此添加预习内容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作业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FA0230C-4A86-4312-A459-4827857947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48</a:t>
            </a:fld>
            <a:r>
              <a:rPr lang="en-US" altLang="zh-CN"/>
              <a:t>/50</a:t>
            </a:r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61440"/>
            <a:ext cx="9144000" cy="2232025"/>
          </a:xfrm>
          <a:prstGeom prst="rect">
            <a:avLst/>
          </a:prstGeom>
          <a:solidFill>
            <a:srgbClr val="0099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2_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190" y="1599565"/>
            <a:ext cx="5252720" cy="12934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875790" y="1892935"/>
            <a:ext cx="52419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 defTabSz="914400"/>
            <a:r>
              <a:rPr lang="zh-CN" altLang="zh-CN" sz="4000" b="1" kern="1400" spc="30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Calibri" panose="020F0502020204030204" pitchFamily="34" charset="0"/>
              </a:rPr>
              <a:t>问题及作业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662555" y="2835910"/>
            <a:ext cx="38119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/>
            <a:r>
              <a:rPr lang="zh-CN" altLang="en-US" sz="2800" spc="30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集中问题</a:t>
            </a:r>
            <a:r>
              <a:rPr lang="en-US" altLang="zh-CN" sz="2800" spc="30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&amp;</a:t>
            </a:r>
            <a:r>
              <a:rPr lang="zh-CN" altLang="en-US" sz="2800" spc="30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课后作业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49</a:t>
            </a:fld>
            <a:r>
              <a:rPr lang="en-US" altLang="zh-CN" dirty="0"/>
              <a:t>/50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本章目标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zh-CN" altLang="en-US" sz="2381" dirty="0">
                <a:sym typeface="+mn-ea"/>
              </a:rPr>
              <a:t>使用</a:t>
            </a:r>
            <a:r>
              <a:rPr lang="en-US" altLang="zh-CN" sz="2381" dirty="0" err="1">
                <a:sym typeface="+mn-ea"/>
              </a:rPr>
              <a:t>jQuery</a:t>
            </a:r>
            <a:r>
              <a:rPr lang="zh-CN" altLang="en-US" sz="2381" dirty="0">
                <a:sym typeface="+mn-ea"/>
              </a:rPr>
              <a:t>操作</a:t>
            </a:r>
            <a:r>
              <a:rPr lang="en-US" altLang="zh-CN" sz="2381" dirty="0">
                <a:sym typeface="+mn-ea"/>
              </a:rPr>
              <a:t>CSS</a:t>
            </a:r>
            <a:r>
              <a:rPr lang="zh-CN" altLang="en-US" sz="2381" dirty="0">
                <a:sym typeface="+mn-ea"/>
              </a:rPr>
              <a:t>样式</a:t>
            </a:r>
            <a:endParaRPr lang="zh-CN" altLang="en-US" sz="2381" dirty="0"/>
          </a:p>
          <a:p>
            <a:pPr>
              <a:lnSpc>
                <a:spcPct val="150000"/>
              </a:lnSpc>
              <a:defRPr/>
            </a:pPr>
            <a:r>
              <a:rPr lang="zh-CN" altLang="en-US" sz="2381" dirty="0">
                <a:sym typeface="+mn-ea"/>
              </a:rPr>
              <a:t>使用</a:t>
            </a:r>
            <a:r>
              <a:rPr lang="en-US" altLang="zh-CN" sz="2381" dirty="0" err="1">
                <a:sym typeface="+mn-ea"/>
              </a:rPr>
              <a:t>jQuery</a:t>
            </a:r>
            <a:r>
              <a:rPr lang="zh-CN" altLang="en-US" sz="2381" dirty="0">
                <a:sym typeface="+mn-ea"/>
              </a:rPr>
              <a:t>操作网页元素</a:t>
            </a:r>
            <a:endParaRPr lang="en-US" altLang="zh-CN" sz="2381" dirty="0"/>
          </a:p>
          <a:p>
            <a:pPr lvl="1">
              <a:lnSpc>
                <a:spcPct val="150000"/>
              </a:lnSpc>
              <a:defRPr/>
            </a:pPr>
            <a:r>
              <a:rPr lang="zh-CN" altLang="en-US" sz="2381" dirty="0">
                <a:sym typeface="+mn-ea"/>
              </a:rPr>
              <a:t>操作文本与属性值内容</a:t>
            </a:r>
            <a:endParaRPr lang="zh-CN" altLang="en-US" sz="2381" dirty="0"/>
          </a:p>
          <a:p>
            <a:pPr lvl="1">
              <a:lnSpc>
                <a:spcPct val="150000"/>
              </a:lnSpc>
              <a:defRPr/>
            </a:pPr>
            <a:r>
              <a:rPr lang="zh-CN" altLang="en-US" sz="2381" dirty="0">
                <a:sym typeface="+mn-ea"/>
              </a:rPr>
              <a:t>操作</a:t>
            </a:r>
            <a:r>
              <a:rPr lang="en-US" altLang="zh-CN" sz="2381" dirty="0">
                <a:sym typeface="+mn-ea"/>
              </a:rPr>
              <a:t>DOM</a:t>
            </a:r>
            <a:r>
              <a:rPr lang="zh-CN" altLang="en-US" sz="2381" dirty="0">
                <a:sym typeface="+mn-ea"/>
              </a:rPr>
              <a:t>节点</a:t>
            </a:r>
            <a:endParaRPr lang="zh-CN" altLang="en-US" sz="2381" dirty="0"/>
          </a:p>
          <a:p>
            <a:pPr lvl="1">
              <a:lnSpc>
                <a:spcPct val="150000"/>
              </a:lnSpc>
              <a:defRPr/>
            </a:pPr>
            <a:r>
              <a:rPr lang="zh-CN" altLang="en-US" sz="2381" dirty="0">
                <a:sym typeface="+mn-ea"/>
              </a:rPr>
              <a:t>遍历</a:t>
            </a:r>
            <a:r>
              <a:rPr lang="en-US" altLang="zh-CN" sz="2381" dirty="0">
                <a:sym typeface="+mn-ea"/>
              </a:rPr>
              <a:t>DOM</a:t>
            </a:r>
            <a:r>
              <a:rPr lang="zh-CN" altLang="en-US" sz="2381" dirty="0">
                <a:sym typeface="+mn-ea"/>
              </a:rPr>
              <a:t>节点</a:t>
            </a:r>
            <a:endParaRPr lang="zh-CN" altLang="en-US" sz="2381" dirty="0"/>
          </a:p>
          <a:p>
            <a:pPr lvl="1">
              <a:lnSpc>
                <a:spcPct val="150000"/>
              </a:lnSpc>
              <a:defRPr/>
            </a:pPr>
            <a:r>
              <a:rPr lang="zh-CN" altLang="en-US" sz="2381" dirty="0">
                <a:sym typeface="+mn-ea"/>
              </a:rPr>
              <a:t>操作</a:t>
            </a:r>
            <a:r>
              <a:rPr lang="en-US" altLang="zh-CN" sz="2381" dirty="0">
                <a:sym typeface="+mn-ea"/>
              </a:rPr>
              <a:t>CSS-DOM</a:t>
            </a:r>
            <a:endParaRPr lang="zh-CN" altLang="en-US"/>
          </a:p>
        </p:txBody>
      </p:sp>
      <p:pic>
        <p:nvPicPr>
          <p:cNvPr id="7" name="Picture 3" descr="C:\Users\Lenovo\Desktop\修改版\重点.png重点">
            <a:extLst>
              <a:ext uri="{FF2B5EF4-FFF2-40B4-BE49-F238E27FC236}">
                <a16:creationId xmlns:a16="http://schemas.microsoft.com/office/drawing/2014/main" id="{299CB332-5982-4B4F-8D62-3FAA98303D8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41371" y="1091869"/>
            <a:ext cx="534035" cy="536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3" descr="C:\Users\Lenovo\Desktop\修改版\重点.png重点">
            <a:extLst>
              <a:ext uri="{FF2B5EF4-FFF2-40B4-BE49-F238E27FC236}">
                <a16:creationId xmlns:a16="http://schemas.microsoft.com/office/drawing/2014/main" id="{0D811C65-453F-4CF3-8A8F-1D149E0E8CE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27281" y="1704948"/>
            <a:ext cx="534035" cy="536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250F6F-882D-4AEB-B13F-B6448297AD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</a:t>
            </a:fld>
            <a:r>
              <a:rPr lang="en-US" altLang="zh-CN"/>
              <a:t>/50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112" y="1125980"/>
            <a:ext cx="2280301" cy="2247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4"/>
          <p:cNvSpPr txBox="1">
            <a:spLocks noChangeArrowheads="1"/>
          </p:cNvSpPr>
          <p:nvPr/>
        </p:nvSpPr>
        <p:spPr bwMode="auto">
          <a:xfrm>
            <a:off x="1948114" y="3397423"/>
            <a:ext cx="244475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b="1" dirty="0">
                <a:solidFill>
                  <a:srgbClr val="A0C1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扫一扫 关注课工场</a:t>
            </a:r>
          </a:p>
        </p:txBody>
      </p:sp>
      <p:sp>
        <p:nvSpPr>
          <p:cNvPr id="10" name="文本框 5"/>
          <p:cNvSpPr txBox="1">
            <a:spLocks noChangeArrowheads="1"/>
          </p:cNvSpPr>
          <p:nvPr/>
        </p:nvSpPr>
        <p:spPr bwMode="auto">
          <a:xfrm>
            <a:off x="4825510" y="3397422"/>
            <a:ext cx="2443163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b="1" dirty="0">
                <a:solidFill>
                  <a:srgbClr val="A0C1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扫一扫 下载</a:t>
            </a:r>
            <a:r>
              <a:rPr lang="en-US" altLang="zh-CN" sz="2000" b="1" dirty="0">
                <a:solidFill>
                  <a:srgbClr val="A0C1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</p:txBody>
      </p:sp>
      <p:pic>
        <p:nvPicPr>
          <p:cNvPr id="11" name="图片 2" descr="微信图片_201901251549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125979"/>
            <a:ext cx="2247632" cy="2247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10400" y="4767263"/>
            <a:ext cx="2133600" cy="274637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50</a:t>
            </a:fld>
            <a:r>
              <a:rPr lang="en-US" altLang="zh-CN" dirty="0"/>
              <a:t>/50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775">
                <a:sym typeface="+mn-ea"/>
              </a:rPr>
              <a:t>DOM</a:t>
            </a:r>
            <a:r>
              <a:rPr sz="2775">
                <a:sym typeface="+mn-ea"/>
              </a:rPr>
              <a:t>操作分类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7" name="内容占位符 2"/>
          <p:cNvSpPr>
            <a:spLocks noGrp="1" noChangeArrowheads="1"/>
          </p:cNvSpPr>
          <p:nvPr>
            <p:ph idx="1"/>
          </p:nvPr>
        </p:nvSpPr>
        <p:spPr>
          <a:xfrm>
            <a:off x="578644" y="981075"/>
            <a:ext cx="8459629" cy="3613785"/>
          </a:xfrm>
        </p:spPr>
        <p:txBody>
          <a:bodyPr/>
          <a:lstStyle/>
          <a:p>
            <a:pPr>
              <a:defRPr/>
            </a:pPr>
            <a:r>
              <a:rPr lang="en-US" altLang="zh-CN" sz="2381" dirty="0">
                <a:sym typeface="+mn-ea"/>
              </a:rPr>
              <a:t>DOM</a:t>
            </a:r>
            <a:r>
              <a:rPr lang="zh-CN" altLang="en-US" sz="2381" dirty="0">
                <a:sym typeface="+mn-ea"/>
              </a:rPr>
              <a:t>操作分为三类：</a:t>
            </a:r>
          </a:p>
          <a:p>
            <a:pPr lvl="1">
              <a:defRPr/>
            </a:pPr>
            <a:r>
              <a:rPr lang="en-US" sz="1950" dirty="0">
                <a:sym typeface="+mn-ea"/>
              </a:rPr>
              <a:t>DOM Core</a:t>
            </a:r>
            <a:r>
              <a:rPr lang="zh-CN" altLang="en-US" sz="1950" dirty="0">
                <a:sym typeface="+mn-ea"/>
              </a:rPr>
              <a:t>：任何一种支持</a:t>
            </a:r>
            <a:r>
              <a:rPr lang="en-US" sz="1950" dirty="0">
                <a:sym typeface="+mn-ea"/>
              </a:rPr>
              <a:t>DOM</a:t>
            </a:r>
            <a:r>
              <a:rPr lang="zh-CN" altLang="en-US" sz="1950" dirty="0">
                <a:sym typeface="+mn-ea"/>
              </a:rPr>
              <a:t>的编程语言都可以使用它，如</a:t>
            </a:r>
            <a:r>
              <a:rPr lang="en-US" sz="1950" dirty="0" err="1">
                <a:sym typeface="+mn-ea"/>
              </a:rPr>
              <a:t>getElementById</a:t>
            </a:r>
            <a:r>
              <a:rPr lang="en-US" sz="1950" dirty="0">
                <a:sym typeface="+mn-ea"/>
              </a:rPr>
              <a:t>()</a:t>
            </a:r>
            <a:endParaRPr lang="en-US" sz="1950" dirty="0"/>
          </a:p>
          <a:p>
            <a:pPr lvl="1">
              <a:defRPr/>
            </a:pPr>
            <a:r>
              <a:rPr lang="en-US" sz="1950" dirty="0">
                <a:sym typeface="+mn-ea"/>
              </a:rPr>
              <a:t>HTML-DOM</a:t>
            </a:r>
            <a:r>
              <a:rPr lang="zh-CN" altLang="en-US" sz="1950" dirty="0">
                <a:sym typeface="+mn-ea"/>
              </a:rPr>
              <a:t>：用于处理</a:t>
            </a:r>
            <a:r>
              <a:rPr lang="en-US" sz="1950" dirty="0">
                <a:sym typeface="+mn-ea"/>
              </a:rPr>
              <a:t>HTML</a:t>
            </a:r>
            <a:r>
              <a:rPr lang="zh-CN" altLang="en-US" sz="1950" dirty="0">
                <a:sym typeface="+mn-ea"/>
              </a:rPr>
              <a:t>文档，如</a:t>
            </a:r>
            <a:r>
              <a:rPr lang="en-US" sz="1950" dirty="0" err="1">
                <a:sym typeface="+mn-ea"/>
              </a:rPr>
              <a:t>document.forms</a:t>
            </a:r>
            <a:endParaRPr lang="en-US" sz="1950" dirty="0"/>
          </a:p>
          <a:p>
            <a:pPr lvl="1">
              <a:defRPr/>
            </a:pPr>
            <a:r>
              <a:rPr lang="en-US" sz="1950" dirty="0">
                <a:sym typeface="+mn-ea"/>
              </a:rPr>
              <a:t>CSS-DOM</a:t>
            </a:r>
            <a:r>
              <a:rPr lang="zh-CN" altLang="en-US" sz="1950" dirty="0">
                <a:sym typeface="+mn-ea"/>
              </a:rPr>
              <a:t>：用于操作</a:t>
            </a:r>
            <a:r>
              <a:rPr lang="en-US" altLang="zh-CN" sz="1950" dirty="0">
                <a:sym typeface="+mn-ea"/>
              </a:rPr>
              <a:t>CSS</a:t>
            </a:r>
            <a:r>
              <a:rPr lang="zh-CN" altLang="en-US" sz="1950" dirty="0">
                <a:sym typeface="+mn-ea"/>
              </a:rPr>
              <a:t>，如</a:t>
            </a:r>
            <a:r>
              <a:rPr lang="en-US" sz="1950" dirty="0" err="1">
                <a:sym typeface="+mn-ea"/>
              </a:rPr>
              <a:t>element.style.color</a:t>
            </a:r>
            <a:r>
              <a:rPr lang="en-US" sz="1950" dirty="0">
                <a:sym typeface="+mn-ea"/>
              </a:rPr>
              <a:t>="green"</a:t>
            </a:r>
            <a:endParaRPr lang="zh-CN" altLang="en-US" sz="1950" dirty="0">
              <a:sym typeface="+mn-ea"/>
            </a:endParaRPr>
          </a:p>
          <a:p>
            <a:pPr>
              <a:defRPr/>
            </a:pPr>
            <a:endParaRPr lang="en-US" altLang="zh-CN" sz="2381" dirty="0"/>
          </a:p>
          <a:p>
            <a:pPr lvl="1">
              <a:defRPr/>
            </a:pPr>
            <a:endParaRPr lang="zh-CN" altLang="en-US" sz="1950" dirty="0"/>
          </a:p>
        </p:txBody>
      </p:sp>
      <p:sp>
        <p:nvSpPr>
          <p:cNvPr id="577548" name="AutoShape 12"/>
          <p:cNvSpPr>
            <a:spLocks noChangeArrowheads="1"/>
          </p:cNvSpPr>
          <p:nvPr/>
        </p:nvSpPr>
        <p:spPr bwMode="auto">
          <a:xfrm>
            <a:off x="834390" y="4067175"/>
            <a:ext cx="7162324" cy="407670"/>
          </a:xfrm>
          <a:prstGeom prst="roundRect">
            <a:avLst>
              <a:gd name="adj" fmla="val 0"/>
            </a:avLst>
          </a:prstGeom>
          <a:solidFill>
            <a:srgbClr val="A6EBD1">
              <a:alpha val="22000"/>
            </a:srgbClr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defTabSz="28575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JavaScript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用于对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(x)html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文档进行操作，它对这三类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DOM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操作都提供了支持</a:t>
            </a:r>
            <a:endParaRPr lang="zh-CN" altLang="en-US" sz="1500" b="1" dirty="0">
              <a:solidFill>
                <a:schemeClr val="accent5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6FD8CFE-F41C-4D7B-B4BF-126D1D30789B}"/>
              </a:ext>
            </a:extLst>
          </p:cNvPr>
          <p:cNvGrpSpPr/>
          <p:nvPr/>
        </p:nvGrpSpPr>
        <p:grpSpPr>
          <a:xfrm>
            <a:off x="360204" y="3456305"/>
            <a:ext cx="436880" cy="610870"/>
            <a:chOff x="2993073" y="869950"/>
            <a:chExt cx="436880" cy="610870"/>
          </a:xfrm>
        </p:grpSpPr>
        <p:sp>
          <p:nvSpPr>
            <p:cNvPr id="9" name="TextBox 65">
              <a:extLst>
                <a:ext uri="{FF2B5EF4-FFF2-40B4-BE49-F238E27FC236}">
                  <a16:creationId xmlns:a16="http://schemas.microsoft.com/office/drawing/2014/main" id="{417C0A8A-5313-456C-A5F2-BC659BD722C5}"/>
                </a:ext>
              </a:extLst>
            </p:cNvPr>
            <p:cNvSpPr txBox="1"/>
            <p:nvPr/>
          </p:nvSpPr>
          <p:spPr>
            <a:xfrm>
              <a:off x="2993073" y="1235710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提示</a:t>
              </a:r>
            </a:p>
          </p:txBody>
        </p:sp>
        <p:pic>
          <p:nvPicPr>
            <p:cNvPr id="10" name="图片 9" descr="C:\Users\Lenovo\Desktop\icon\提示.png提示">
              <a:extLst>
                <a:ext uri="{FF2B5EF4-FFF2-40B4-BE49-F238E27FC236}">
                  <a16:creationId xmlns:a16="http://schemas.microsoft.com/office/drawing/2014/main" id="{2A07D127-A0C8-43A4-A0D5-3E8E01885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023553" y="869950"/>
              <a:ext cx="375920" cy="375920"/>
            </a:xfrm>
            <a:prstGeom prst="rect">
              <a:avLst/>
            </a:prstGeom>
          </p:spPr>
        </p:pic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E337B81-63DF-481A-9AF5-A859664B54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</a:t>
            </a:fld>
            <a:r>
              <a:rPr lang="en-US" altLang="zh-CN"/>
              <a:t>/50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7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7548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775">
                <a:sym typeface="+mn-ea"/>
              </a:rPr>
              <a:t>jQuery</a:t>
            </a:r>
            <a:r>
              <a:rPr sz="2775">
                <a:sym typeface="+mn-ea"/>
              </a:rPr>
              <a:t>中的</a:t>
            </a:r>
            <a:r>
              <a:rPr lang="en-US" sz="2775">
                <a:sym typeface="+mn-ea"/>
              </a:rPr>
              <a:t>DOM</a:t>
            </a:r>
            <a:r>
              <a:rPr sz="2775">
                <a:sym typeface="+mn-ea"/>
              </a:rPr>
              <a:t>操作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578644" y="981076"/>
            <a:ext cx="8015764" cy="3479006"/>
          </a:xfrm>
        </p:spPr>
        <p:txBody>
          <a:bodyPr/>
          <a:lstStyle/>
          <a:p>
            <a:r>
              <a:rPr lang="en-US" altLang="zh-CN" dirty="0" err="1">
                <a:sym typeface="+mn-ea"/>
              </a:rPr>
              <a:t>jQuery</a:t>
            </a:r>
            <a:r>
              <a:rPr lang="zh-CN" altLang="en-US" dirty="0">
                <a:sym typeface="+mn-ea"/>
              </a:rPr>
              <a:t>对</a:t>
            </a:r>
            <a:r>
              <a:rPr lang="en-US" altLang="zh-CN" dirty="0">
                <a:sym typeface="+mn-ea"/>
              </a:rPr>
              <a:t>JavaScript</a:t>
            </a:r>
            <a:r>
              <a:rPr lang="zh-CN" altLang="en-US" dirty="0">
                <a:sym typeface="+mn-ea"/>
              </a:rPr>
              <a:t>中的</a:t>
            </a:r>
            <a:r>
              <a:rPr lang="en-US" altLang="zh-CN" dirty="0">
                <a:sym typeface="+mn-ea"/>
              </a:rPr>
              <a:t>DOM</a:t>
            </a:r>
            <a:r>
              <a:rPr lang="zh-CN" altLang="en-US" dirty="0">
                <a:sym typeface="+mn-ea"/>
              </a:rPr>
              <a:t>操作进行了封装</a:t>
            </a:r>
          </a:p>
          <a:p>
            <a:r>
              <a:rPr lang="en-US" dirty="0" err="1">
                <a:sym typeface="+mn-ea"/>
              </a:rPr>
              <a:t>jQuery</a:t>
            </a:r>
            <a:r>
              <a:rPr lang="zh-CN" altLang="en-US" dirty="0">
                <a:sym typeface="+mn-ea"/>
              </a:rPr>
              <a:t>中的</a:t>
            </a:r>
            <a:r>
              <a:rPr lang="en-US" dirty="0">
                <a:sym typeface="+mn-ea"/>
              </a:rPr>
              <a:t>DOM</a:t>
            </a:r>
            <a:r>
              <a:rPr lang="zh-CN" altLang="en-US" dirty="0">
                <a:sym typeface="+mn-ea"/>
              </a:rPr>
              <a:t>操作</a:t>
            </a:r>
          </a:p>
          <a:p>
            <a:pPr lvl="1"/>
            <a:r>
              <a:rPr lang="zh-CN" altLang="en-US" sz="1950" dirty="0">
                <a:sym typeface="+mn-ea"/>
              </a:rPr>
              <a:t>样式操作</a:t>
            </a:r>
          </a:p>
          <a:p>
            <a:pPr lvl="1"/>
            <a:r>
              <a:rPr lang="zh-CN" altLang="en-US" sz="1950" dirty="0">
                <a:sym typeface="+mn-ea"/>
              </a:rPr>
              <a:t>内容及</a:t>
            </a:r>
            <a:r>
              <a:rPr lang="en-US" altLang="zh-CN" sz="1950" dirty="0">
                <a:sym typeface="+mn-ea"/>
              </a:rPr>
              <a:t>Value</a:t>
            </a:r>
            <a:r>
              <a:rPr lang="zh-CN" altLang="en-US" sz="1950" dirty="0">
                <a:sym typeface="+mn-ea"/>
              </a:rPr>
              <a:t>值操作</a:t>
            </a:r>
          </a:p>
          <a:p>
            <a:pPr lvl="1">
              <a:lnSpc>
                <a:spcPts val="2850"/>
              </a:lnSpc>
              <a:defRPr/>
            </a:pPr>
            <a:r>
              <a:rPr lang="zh-CN" altLang="en-US" sz="1950" dirty="0">
                <a:sym typeface="+mn-ea"/>
              </a:rPr>
              <a:t>节点及节点属性操作</a:t>
            </a:r>
            <a:endParaRPr lang="en-US" altLang="zh-CN" sz="1950" dirty="0"/>
          </a:p>
          <a:p>
            <a:pPr lvl="1">
              <a:lnSpc>
                <a:spcPts val="2850"/>
              </a:lnSpc>
              <a:defRPr/>
            </a:pPr>
            <a:r>
              <a:rPr lang="zh-CN" altLang="en-US" sz="1950" dirty="0">
                <a:sym typeface="+mn-ea"/>
              </a:rPr>
              <a:t>节点遍历</a:t>
            </a:r>
            <a:endParaRPr lang="zh-CN" altLang="en-US" sz="1950"/>
          </a:p>
        </p:txBody>
      </p:sp>
      <p:sp>
        <p:nvSpPr>
          <p:cNvPr id="577548" name="AutoShape 12"/>
          <p:cNvSpPr>
            <a:spLocks noChangeArrowheads="1"/>
          </p:cNvSpPr>
          <p:nvPr/>
        </p:nvSpPr>
        <p:spPr bwMode="auto">
          <a:xfrm>
            <a:off x="1045369" y="4311968"/>
            <a:ext cx="7162324" cy="309086"/>
          </a:xfrm>
          <a:prstGeom prst="roundRect">
            <a:avLst>
              <a:gd name="adj" fmla="val 0"/>
            </a:avLst>
          </a:prstGeom>
          <a:solidFill>
            <a:srgbClr val="A6EBD1">
              <a:alpha val="22000"/>
            </a:srgbClr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 lang="en-US" altLang="zh-CN" sz="1500" b="1" dirty="0">
                <a:ea typeface="微软雅黑" panose="020B0503020204020204" pitchFamily="34" charset="-122"/>
                <a:sym typeface="+mn-ea"/>
              </a:rPr>
              <a:t>“</a:t>
            </a:r>
            <a:r>
              <a:rPr lang="zh-CN" altLang="en-US" sz="1500" b="1" dirty="0">
                <a:ea typeface="微软雅黑" panose="020B0503020204020204" pitchFamily="34" charset="-122"/>
                <a:sym typeface="+mn-ea"/>
              </a:rPr>
              <a:t>元素</a:t>
            </a:r>
            <a:r>
              <a:rPr lang="en-US" altLang="zh-CN" sz="1500" b="1" dirty="0">
                <a:ea typeface="微软雅黑" panose="020B0503020204020204" pitchFamily="34" charset="-122"/>
                <a:sym typeface="+mn-ea"/>
              </a:rPr>
              <a:t>”</a:t>
            </a:r>
            <a:r>
              <a:rPr lang="zh-CN" altLang="en-US" sz="1500" b="1" dirty="0"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1500" b="1" dirty="0">
                <a:ea typeface="微软雅黑" panose="020B0503020204020204" pitchFamily="34" charset="-122"/>
                <a:sym typeface="+mn-ea"/>
              </a:rPr>
              <a:t>“</a:t>
            </a:r>
            <a:r>
              <a:rPr lang="zh-CN" altLang="en-US" sz="1500" b="1" dirty="0">
                <a:ea typeface="微软雅黑" panose="020B0503020204020204" pitchFamily="34" charset="-122"/>
                <a:sym typeface="+mn-ea"/>
              </a:rPr>
              <a:t>节点</a:t>
            </a:r>
            <a:r>
              <a:rPr lang="en-US" altLang="zh-CN" sz="1500" b="1" dirty="0">
                <a:ea typeface="微软雅黑" panose="020B0503020204020204" pitchFamily="34" charset="-122"/>
                <a:sym typeface="+mn-ea"/>
              </a:rPr>
              <a:t>”</a:t>
            </a:r>
            <a:r>
              <a:rPr lang="zh-CN" altLang="en-US" sz="1500" b="1" dirty="0">
                <a:ea typeface="微软雅黑" panose="020B0503020204020204" pitchFamily="34" charset="-122"/>
                <a:sym typeface="+mn-ea"/>
              </a:rPr>
              <a:t>含义大同小异，本章并不严格区分</a:t>
            </a:r>
            <a:endParaRPr lang="zh-CN" altLang="en-US" sz="1500" b="1" dirty="0">
              <a:solidFill>
                <a:schemeClr val="accent5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3727A0F-15BD-4824-BEB2-B2CB853F36A0}"/>
              </a:ext>
            </a:extLst>
          </p:cNvPr>
          <p:cNvGrpSpPr/>
          <p:nvPr/>
        </p:nvGrpSpPr>
        <p:grpSpPr>
          <a:xfrm>
            <a:off x="375127" y="3822052"/>
            <a:ext cx="436880" cy="610870"/>
            <a:chOff x="2993073" y="869950"/>
            <a:chExt cx="436880" cy="610870"/>
          </a:xfrm>
        </p:grpSpPr>
        <p:sp>
          <p:nvSpPr>
            <p:cNvPr id="9" name="TextBox 65">
              <a:extLst>
                <a:ext uri="{FF2B5EF4-FFF2-40B4-BE49-F238E27FC236}">
                  <a16:creationId xmlns:a16="http://schemas.microsoft.com/office/drawing/2014/main" id="{21D15F9A-A23B-4D77-8135-3C62D14E31CB}"/>
                </a:ext>
              </a:extLst>
            </p:cNvPr>
            <p:cNvSpPr txBox="1"/>
            <p:nvPr/>
          </p:nvSpPr>
          <p:spPr>
            <a:xfrm>
              <a:off x="2993073" y="1235710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提示</a:t>
              </a:r>
            </a:p>
          </p:txBody>
        </p:sp>
        <p:pic>
          <p:nvPicPr>
            <p:cNvPr id="10" name="图片 9" descr="C:\Users\Lenovo\Desktop\icon\提示.png提示">
              <a:extLst>
                <a:ext uri="{FF2B5EF4-FFF2-40B4-BE49-F238E27FC236}">
                  <a16:creationId xmlns:a16="http://schemas.microsoft.com/office/drawing/2014/main" id="{F1B9071A-B103-4B6D-B4CC-9338EACE5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023553" y="869950"/>
              <a:ext cx="375920" cy="375920"/>
            </a:xfrm>
            <a:prstGeom prst="rect">
              <a:avLst/>
            </a:prstGeom>
          </p:spPr>
        </p:pic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15C1461-FF97-4604-A1FB-897CB9CF7A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</a:t>
            </a:fld>
            <a:r>
              <a:rPr lang="en-US" altLang="zh-CN"/>
              <a:t>/50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7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7548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775" dirty="0">
                <a:sym typeface="+mn-ea"/>
              </a:rPr>
              <a:t>设置和获取样式值</a:t>
            </a:r>
            <a:endParaRPr lang="en-US" altLang="zh-CN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使用</a:t>
            </a:r>
            <a:r>
              <a:rPr lang="en-US" dirty="0" err="1">
                <a:sym typeface="+mn-ea"/>
              </a:rPr>
              <a:t>css</a:t>
            </a:r>
            <a:r>
              <a:rPr lang="en-US" dirty="0">
                <a:sym typeface="+mn-ea"/>
              </a:rPr>
              <a:t>()</a:t>
            </a:r>
            <a:r>
              <a:rPr lang="zh-CN" altLang="en-US" dirty="0">
                <a:sym typeface="+mn-ea"/>
              </a:rPr>
              <a:t>为指定的元素设置样式值或获取样式值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AutoShape 3"/>
          <p:cNvSpPr>
            <a:spLocks noChangeArrowheads="1"/>
          </p:cNvSpPr>
          <p:nvPr/>
        </p:nvSpPr>
        <p:spPr bwMode="auto">
          <a:xfrm>
            <a:off x="1515190" y="1736378"/>
            <a:ext cx="5143500" cy="954236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lnSpc>
                <a:spcPts val="2250"/>
              </a:lnSpc>
              <a:defRPr/>
            </a:pPr>
            <a:r>
              <a:rPr lang="en-US" sz="1500" b="1" dirty="0" err="1"/>
              <a:t>css</a:t>
            </a:r>
            <a:r>
              <a:rPr lang="en-US" sz="1500" b="1" dirty="0"/>
              <a:t>(</a:t>
            </a:r>
            <a:r>
              <a:rPr lang="en-US" sz="1500" b="1" dirty="0" err="1"/>
              <a:t>name,value</a:t>
            </a:r>
            <a:r>
              <a:rPr lang="en-US" sz="1500" b="1" dirty="0"/>
              <a:t>) </a:t>
            </a:r>
            <a:r>
              <a:rPr lang="fr-FR" altLang="zh-CN" sz="1500" b="1" dirty="0"/>
              <a:t>;</a:t>
            </a:r>
            <a:endParaRPr lang="zh-CN" altLang="en-US" sz="1500" dirty="0"/>
          </a:p>
          <a:p>
            <a:pPr>
              <a:lnSpc>
                <a:spcPts val="2250"/>
              </a:lnSpc>
              <a:defRPr/>
            </a:pPr>
            <a:r>
              <a:rPr lang="zh-CN" altLang="en-US" sz="1500" b="1" dirty="0"/>
              <a:t>或</a:t>
            </a:r>
            <a:endParaRPr lang="zh-CN" altLang="en-US" sz="1500" dirty="0"/>
          </a:p>
          <a:p>
            <a:pPr>
              <a:lnSpc>
                <a:spcPts val="2250"/>
              </a:lnSpc>
              <a:defRPr/>
            </a:pPr>
            <a:r>
              <a:rPr lang="en-US" sz="1500" b="1" dirty="0" err="1"/>
              <a:t>css</a:t>
            </a:r>
            <a:r>
              <a:rPr lang="en-US" sz="1500" b="1" dirty="0"/>
              <a:t>({</a:t>
            </a:r>
            <a:r>
              <a:rPr lang="en-US" sz="1500" b="1" dirty="0" err="1"/>
              <a:t>name:value</a:t>
            </a:r>
            <a:r>
              <a:rPr lang="en-US" sz="1500" b="1" dirty="0"/>
              <a:t>, </a:t>
            </a:r>
            <a:r>
              <a:rPr lang="en-US" sz="1500" b="1" dirty="0" err="1"/>
              <a:t>name:value,name:value</a:t>
            </a:r>
            <a:r>
              <a:rPr lang="en-US" sz="1500" b="1" dirty="0"/>
              <a:t>…})</a:t>
            </a:r>
            <a:r>
              <a:rPr lang="fr-FR" altLang="zh-CN" sz="1500" b="1" dirty="0"/>
              <a:t> ;</a:t>
            </a:r>
            <a:endParaRPr lang="zh-CN" altLang="en-US" sz="1500" dirty="0"/>
          </a:p>
        </p:txBody>
      </p:sp>
      <p:sp>
        <p:nvSpPr>
          <p:cNvPr id="6" name="线形标注 1 5"/>
          <p:cNvSpPr/>
          <p:nvPr/>
        </p:nvSpPr>
        <p:spPr bwMode="auto">
          <a:xfrm>
            <a:off x="3390424" y="1575644"/>
            <a:ext cx="1500188" cy="321469"/>
          </a:xfrm>
          <a:prstGeom prst="borderCallout1">
            <a:avLst>
              <a:gd name="adj1" fmla="val 96440"/>
              <a:gd name="adj2" fmla="val -33823"/>
              <a:gd name="adj3" fmla="val 48744"/>
              <a:gd name="adj4" fmla="val -476"/>
            </a:avLst>
          </a:prstGeom>
          <a:solidFill>
            <a:srgbClr val="0099D8"/>
          </a:solidFill>
          <a:ln w="38100" algn="ctr">
            <a:solidFill>
              <a:srgbClr val="0099D8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设置单个属性</a:t>
            </a:r>
          </a:p>
        </p:txBody>
      </p:sp>
      <p:sp>
        <p:nvSpPr>
          <p:cNvPr id="7" name="线形标注 1 6"/>
          <p:cNvSpPr/>
          <p:nvPr/>
        </p:nvSpPr>
        <p:spPr bwMode="auto">
          <a:xfrm>
            <a:off x="5607852" y="2178385"/>
            <a:ext cx="1607344" cy="321469"/>
          </a:xfrm>
          <a:prstGeom prst="borderCallout1">
            <a:avLst>
              <a:gd name="adj1" fmla="val 96440"/>
              <a:gd name="adj2" fmla="val -20321"/>
              <a:gd name="adj3" fmla="val 41087"/>
              <a:gd name="adj4" fmla="val -1328"/>
            </a:avLst>
          </a:prstGeom>
          <a:solidFill>
            <a:srgbClr val="0099D8"/>
          </a:solidFill>
          <a:ln w="38100" algn="ctr">
            <a:solidFill>
              <a:srgbClr val="0099D8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同时设置多个属性</a:t>
            </a:r>
          </a:p>
        </p:txBody>
      </p:sp>
      <p:sp>
        <p:nvSpPr>
          <p:cNvPr id="9" name="AutoShape 3"/>
          <p:cNvSpPr>
            <a:spLocks noChangeArrowheads="1"/>
          </p:cNvSpPr>
          <p:nvPr/>
        </p:nvSpPr>
        <p:spPr bwMode="auto">
          <a:xfrm>
            <a:off x="1515190" y="3446860"/>
            <a:ext cx="5518547" cy="784830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500" b="1" dirty="0"/>
              <a:t>$(this).css("border"</a:t>
            </a:r>
            <a:r>
              <a:rPr lang="en-US" sz="1500" b="1" dirty="0"/>
              <a:t>,</a:t>
            </a:r>
            <a:r>
              <a:rPr lang="fr-FR" sz="1500" b="1" dirty="0"/>
              <a:t>"5px solid #f5f5f5");</a:t>
            </a:r>
            <a:endParaRPr lang="zh-CN" altLang="en-US" sz="1500" b="1" dirty="0"/>
          </a:p>
          <a:p>
            <a:pPr>
              <a:defRPr/>
            </a:pPr>
            <a:r>
              <a:rPr lang="zh-CN" altLang="en-US" sz="1500" b="1" dirty="0"/>
              <a:t>或</a:t>
            </a:r>
            <a:endParaRPr lang="en-US" altLang="zh-CN" sz="1500" b="1" dirty="0"/>
          </a:p>
          <a:p>
            <a:pPr>
              <a:defRPr/>
            </a:pPr>
            <a:r>
              <a:rPr lang="en-US" sz="1500" b="1" dirty="0"/>
              <a:t>$(this).</a:t>
            </a:r>
            <a:r>
              <a:rPr lang="en-US" sz="1500" b="1" dirty="0" err="1"/>
              <a:t>css</a:t>
            </a:r>
            <a:r>
              <a:rPr lang="en-US" sz="1500" b="1" dirty="0"/>
              <a:t>({"border":"5px solid #f5f5f5","</a:t>
            </a:r>
            <a:r>
              <a:rPr lang="en-US" sz="1500" b="1" dirty="0">
                <a:solidFill>
                  <a:srgbClr val="FF0000"/>
                </a:solidFill>
                <a:ea typeface="黑体" panose="02010609060101010101" pitchFamily="49" charset="-122"/>
              </a:rPr>
              <a:t>opacity</a:t>
            </a:r>
            <a:r>
              <a:rPr lang="en-US" sz="1500" b="1" dirty="0"/>
              <a:t>":"0.5"});</a:t>
            </a:r>
            <a:endParaRPr lang="zh-CN" altLang="en-US" sz="1500" b="1" dirty="0"/>
          </a:p>
        </p:txBody>
      </p:sp>
      <p:sp>
        <p:nvSpPr>
          <p:cNvPr id="10" name="线形标注 1 9"/>
          <p:cNvSpPr/>
          <p:nvPr/>
        </p:nvSpPr>
        <p:spPr bwMode="auto">
          <a:xfrm>
            <a:off x="5688218" y="4313065"/>
            <a:ext cx="1446609" cy="321469"/>
          </a:xfrm>
          <a:prstGeom prst="borderCallout1">
            <a:avLst>
              <a:gd name="adj1" fmla="val -48744"/>
              <a:gd name="adj2" fmla="val -12023"/>
              <a:gd name="adj3" fmla="val 60366"/>
              <a:gd name="adj4" fmla="val 477"/>
            </a:avLst>
          </a:prstGeom>
          <a:solidFill>
            <a:srgbClr val="0099D8"/>
          </a:solidFill>
          <a:ln w="38100" algn="ctr">
            <a:solidFill>
              <a:srgbClr val="0099D8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设置透明度</a:t>
            </a:r>
          </a:p>
        </p:txBody>
      </p:sp>
      <p:sp>
        <p:nvSpPr>
          <p:cNvPr id="17" name="AutoShape 3"/>
          <p:cNvSpPr>
            <a:spLocks noChangeArrowheads="1"/>
          </p:cNvSpPr>
          <p:nvPr/>
        </p:nvSpPr>
        <p:spPr bwMode="auto">
          <a:xfrm>
            <a:off x="1524064" y="2811564"/>
            <a:ext cx="2032118" cy="371768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350" b="1" dirty="0" err="1"/>
              <a:t>css</a:t>
            </a:r>
            <a:r>
              <a:rPr lang="en-US" sz="1350" b="1" dirty="0"/>
              <a:t>(name)</a:t>
            </a:r>
            <a:endParaRPr lang="zh-CN" altLang="en-US" sz="1350" dirty="0"/>
          </a:p>
        </p:txBody>
      </p:sp>
      <p:sp>
        <p:nvSpPr>
          <p:cNvPr id="18" name="线形标注 1 17"/>
          <p:cNvSpPr/>
          <p:nvPr/>
        </p:nvSpPr>
        <p:spPr bwMode="auto">
          <a:xfrm>
            <a:off x="3007247" y="2680532"/>
            <a:ext cx="1500188" cy="321469"/>
          </a:xfrm>
          <a:prstGeom prst="borderCallout1">
            <a:avLst>
              <a:gd name="adj1" fmla="val 96440"/>
              <a:gd name="adj2" fmla="val -33823"/>
              <a:gd name="adj3" fmla="val 48744"/>
              <a:gd name="adj4" fmla="val -476"/>
            </a:avLst>
          </a:prstGeom>
          <a:solidFill>
            <a:srgbClr val="0099D8"/>
          </a:solidFill>
          <a:ln w="38100" algn="ctr">
            <a:solidFill>
              <a:srgbClr val="0099D8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获取属性值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F86CFD2-F95A-4F7C-81BB-D1C48BDCD601}"/>
              </a:ext>
            </a:extLst>
          </p:cNvPr>
          <p:cNvGrpSpPr/>
          <p:nvPr/>
        </p:nvGrpSpPr>
        <p:grpSpPr>
          <a:xfrm>
            <a:off x="605293" y="1622475"/>
            <a:ext cx="436880" cy="549275"/>
            <a:chOff x="2960053" y="2405380"/>
            <a:chExt cx="436880" cy="549275"/>
          </a:xfrm>
        </p:grpSpPr>
        <p:sp>
          <p:nvSpPr>
            <p:cNvPr id="21" name="TextBox 65">
              <a:extLst>
                <a:ext uri="{FF2B5EF4-FFF2-40B4-BE49-F238E27FC236}">
                  <a16:creationId xmlns:a16="http://schemas.microsoft.com/office/drawing/2014/main" id="{EB9A5B82-518B-4E44-BE8E-95F983781BE1}"/>
                </a:ext>
              </a:extLst>
            </p:cNvPr>
            <p:cNvSpPr txBox="1"/>
            <p:nvPr/>
          </p:nvSpPr>
          <p:spPr>
            <a:xfrm>
              <a:off x="2960053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语法</a:t>
              </a:r>
            </a:p>
          </p:txBody>
        </p:sp>
        <p:pic>
          <p:nvPicPr>
            <p:cNvPr id="22" name="图片 21" descr="C:\Users\Lenovo\Desktop\icon\书籍.png书籍">
              <a:extLst>
                <a:ext uri="{FF2B5EF4-FFF2-40B4-BE49-F238E27FC236}">
                  <a16:creationId xmlns:a16="http://schemas.microsoft.com/office/drawing/2014/main" id="{FF75B2C2-3263-4D5E-B725-72152DC7B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021330" y="2405380"/>
              <a:ext cx="314325" cy="314325"/>
            </a:xfrm>
            <a:prstGeom prst="rect">
              <a:avLst/>
            </a:prstGeom>
          </p:spPr>
        </p:pic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43E54DE-B91A-4B32-AFBA-0715044B40CC}"/>
              </a:ext>
            </a:extLst>
          </p:cNvPr>
          <p:cNvGrpSpPr/>
          <p:nvPr/>
        </p:nvGrpSpPr>
        <p:grpSpPr>
          <a:xfrm>
            <a:off x="544015" y="3249467"/>
            <a:ext cx="436880" cy="531495"/>
            <a:chOff x="3548698" y="2423160"/>
            <a:chExt cx="436880" cy="531495"/>
          </a:xfrm>
        </p:grpSpPr>
        <p:sp>
          <p:nvSpPr>
            <p:cNvPr id="25" name="TextBox 65">
              <a:extLst>
                <a:ext uri="{FF2B5EF4-FFF2-40B4-BE49-F238E27FC236}">
                  <a16:creationId xmlns:a16="http://schemas.microsoft.com/office/drawing/2014/main" id="{5BD4DE76-3420-4090-9DF9-5E0A532FC7C0}"/>
                </a:ext>
              </a:extLst>
            </p:cNvPr>
            <p:cNvSpPr txBox="1"/>
            <p:nvPr/>
          </p:nvSpPr>
          <p:spPr>
            <a:xfrm>
              <a:off x="3548698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示例</a:t>
              </a:r>
            </a:p>
          </p:txBody>
        </p:sp>
        <p:pic>
          <p:nvPicPr>
            <p:cNvPr id="26" name="图片 25" descr="C:\Users\Lenovo\Desktop\icon\电脑.png电脑">
              <a:extLst>
                <a:ext uri="{FF2B5EF4-FFF2-40B4-BE49-F238E27FC236}">
                  <a16:creationId xmlns:a16="http://schemas.microsoft.com/office/drawing/2014/main" id="{8BEFABC0-1A06-4E59-9865-B45317B84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627438" y="2423160"/>
              <a:ext cx="279400" cy="278765"/>
            </a:xfrm>
            <a:prstGeom prst="rect">
              <a:avLst/>
            </a:prstGeom>
          </p:spPr>
        </p:pic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B3BF352-8BEB-41E4-8F79-CCD27D858C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</a:t>
            </a:fld>
            <a:r>
              <a:rPr lang="en-US" altLang="zh-CN"/>
              <a:t>/50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sz="2775" dirty="0">
                <a:sym typeface="+mn-ea"/>
              </a:rPr>
              <a:t>追加和移除样式</a:t>
            </a:r>
            <a:r>
              <a:rPr lang="en-US" sz="2775" dirty="0">
                <a:sym typeface="+mn-ea"/>
              </a:rPr>
              <a:t>2-1</a:t>
            </a:r>
            <a:endParaRPr lang="en-US" altLang="zh-CN"/>
          </a:p>
        </p:txBody>
      </p:sp>
      <p:sp>
        <p:nvSpPr>
          <p:cNvPr id="7171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sym typeface="+mn-ea"/>
              </a:rPr>
              <a:t>追加样式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1133237" y="1688783"/>
            <a:ext cx="5143500" cy="745332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500" b="1" dirty="0"/>
              <a:t>$(selector).</a:t>
            </a:r>
            <a:r>
              <a:rPr lang="en-US" sz="1500" b="1" dirty="0" err="1"/>
              <a:t>addClass</a:t>
            </a:r>
            <a:r>
              <a:rPr lang="en-US" sz="1500" b="1" dirty="0"/>
              <a:t>(class)</a:t>
            </a:r>
            <a:r>
              <a:rPr lang="fr-FR" altLang="zh-CN" sz="1500" b="1" dirty="0"/>
              <a:t>;</a:t>
            </a:r>
            <a:endParaRPr lang="en-US" sz="1500" b="1" dirty="0"/>
          </a:p>
          <a:p>
            <a:pPr>
              <a:lnSpc>
                <a:spcPct val="150000"/>
              </a:lnSpc>
              <a:defRPr/>
            </a:pPr>
            <a:r>
              <a:rPr lang="zh-CN" altLang="en-US" sz="1500" b="1" dirty="0"/>
              <a:t>或   </a:t>
            </a:r>
            <a:r>
              <a:rPr lang="en-US" altLang="zh-CN" sz="1500" b="1" dirty="0"/>
              <a:t>$(selector).</a:t>
            </a:r>
            <a:r>
              <a:rPr lang="en-US" sz="1500" b="1" dirty="0" err="1"/>
              <a:t>addClass</a:t>
            </a:r>
            <a:r>
              <a:rPr lang="en-US" sz="1500" b="1" dirty="0"/>
              <a:t>(class1 class2 … </a:t>
            </a:r>
            <a:r>
              <a:rPr lang="en-US" sz="1500" b="1" dirty="0" err="1"/>
              <a:t>classN</a:t>
            </a:r>
            <a:r>
              <a:rPr lang="en-US" sz="1500" b="1" dirty="0"/>
              <a:t>)</a:t>
            </a:r>
            <a:r>
              <a:rPr lang="fr-FR" altLang="zh-CN" sz="1500" b="1" dirty="0"/>
              <a:t>;</a:t>
            </a:r>
            <a:endParaRPr lang="zh-CN" altLang="en-US" sz="1500" dirty="0"/>
          </a:p>
        </p:txBody>
      </p:sp>
      <p:pic>
        <p:nvPicPr>
          <p:cNvPr id="1026" name="Picture 2" descr="F:\2016年工作\ACCP8.0产品开发\jQuery\案例源码\chapter08\Chapter08\图8.4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807" y="2529107"/>
            <a:ext cx="3136375" cy="179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F:\2016年工作\ACCP8.0产品开发\jQuery\案例源码\chapter08\Chapter08\图8.3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924" y="2529107"/>
            <a:ext cx="2928275" cy="179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utoShape 3"/>
          <p:cNvSpPr>
            <a:spLocks noChangeArrowheads="1"/>
          </p:cNvSpPr>
          <p:nvPr/>
        </p:nvSpPr>
        <p:spPr bwMode="auto">
          <a:xfrm>
            <a:off x="837248" y="2787491"/>
            <a:ext cx="3891439" cy="1095300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fr-FR" sz="1500" b="1" dirty="0"/>
              <a:t>.text{ padding:10px;}</a:t>
            </a:r>
          </a:p>
          <a:p>
            <a:pPr>
              <a:lnSpc>
                <a:spcPct val="150000"/>
              </a:lnSpc>
              <a:defRPr/>
            </a:pPr>
            <a:r>
              <a:rPr lang="fr-FR" sz="1500" b="1" dirty="0"/>
              <a:t>.content {background-color:#FFFF00; }</a:t>
            </a:r>
          </a:p>
          <a:p>
            <a:pPr>
              <a:lnSpc>
                <a:spcPct val="150000"/>
              </a:lnSpc>
              <a:defRPr/>
            </a:pPr>
            <a:r>
              <a:rPr lang="fr-FR" sz="1500" b="1" dirty="0"/>
              <a:t>.border {border:1px dashed #333; }</a:t>
            </a:r>
            <a:endParaRPr lang="zh-CN" altLang="en-US" sz="1500" b="1" dirty="0"/>
          </a:p>
        </p:txBody>
      </p:sp>
      <p:sp>
        <p:nvSpPr>
          <p:cNvPr id="26" name="AutoShape 3"/>
          <p:cNvSpPr>
            <a:spLocks noChangeArrowheads="1"/>
          </p:cNvSpPr>
          <p:nvPr/>
        </p:nvSpPr>
        <p:spPr bwMode="auto">
          <a:xfrm>
            <a:off x="4878229" y="2787491"/>
            <a:ext cx="3654266" cy="1095300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500" b="1" dirty="0"/>
              <a:t>$("h2").</a:t>
            </a:r>
            <a:r>
              <a:rPr lang="en-US" sz="1500" b="1" dirty="0" err="1"/>
              <a:t>mouseover</a:t>
            </a:r>
            <a:r>
              <a:rPr lang="en-US" sz="1500" b="1" dirty="0"/>
              <a:t>(function() {</a:t>
            </a:r>
          </a:p>
          <a:p>
            <a:pPr>
              <a:lnSpc>
                <a:spcPct val="150000"/>
              </a:lnSpc>
              <a:defRPr/>
            </a:pPr>
            <a:r>
              <a:rPr lang="en-US" sz="1500" b="1" dirty="0"/>
              <a:t>     $("p").</a:t>
            </a:r>
            <a:r>
              <a:rPr lang="en-US" sz="1500" b="1" dirty="0" err="1">
                <a:solidFill>
                  <a:srgbClr val="FF0000"/>
                </a:solidFill>
              </a:rPr>
              <a:t>addClass</a:t>
            </a:r>
            <a:r>
              <a:rPr lang="en-US" sz="1500" b="1" dirty="0"/>
              <a:t>("content border");</a:t>
            </a:r>
          </a:p>
          <a:p>
            <a:pPr>
              <a:lnSpc>
                <a:spcPct val="150000"/>
              </a:lnSpc>
              <a:defRPr/>
            </a:pPr>
            <a:r>
              <a:rPr lang="en-US" sz="1500" b="1" dirty="0"/>
              <a:t>});</a:t>
            </a:r>
            <a:endParaRPr lang="zh-CN" altLang="en-US" sz="1500" b="1" dirty="0"/>
          </a:p>
        </p:txBody>
      </p:sp>
      <p:cxnSp>
        <p:nvCxnSpPr>
          <p:cNvPr id="20" name="直接箭头连接符 19"/>
          <p:cNvCxnSpPr/>
          <p:nvPr/>
        </p:nvCxnSpPr>
        <p:spPr bwMode="auto">
          <a:xfrm>
            <a:off x="4027199" y="3427999"/>
            <a:ext cx="365608" cy="0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A63BEE2-0E82-4EB0-A938-C24D42C48572}"/>
              </a:ext>
            </a:extLst>
          </p:cNvPr>
          <p:cNvGrpSpPr/>
          <p:nvPr/>
        </p:nvGrpSpPr>
        <p:grpSpPr>
          <a:xfrm>
            <a:off x="240665" y="1529939"/>
            <a:ext cx="436880" cy="549275"/>
            <a:chOff x="2960053" y="2405380"/>
            <a:chExt cx="436880" cy="549275"/>
          </a:xfrm>
        </p:grpSpPr>
        <p:sp>
          <p:nvSpPr>
            <p:cNvPr id="23" name="TextBox 65">
              <a:extLst>
                <a:ext uri="{FF2B5EF4-FFF2-40B4-BE49-F238E27FC236}">
                  <a16:creationId xmlns:a16="http://schemas.microsoft.com/office/drawing/2014/main" id="{BE698B55-70B1-4134-9682-0568ACBF577C}"/>
                </a:ext>
              </a:extLst>
            </p:cNvPr>
            <p:cNvSpPr txBox="1"/>
            <p:nvPr/>
          </p:nvSpPr>
          <p:spPr>
            <a:xfrm>
              <a:off x="2960053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语法</a:t>
              </a:r>
            </a:p>
          </p:txBody>
        </p:sp>
        <p:pic>
          <p:nvPicPr>
            <p:cNvPr id="25" name="图片 24" descr="C:\Users\Lenovo\Desktop\icon\书籍.png书籍">
              <a:extLst>
                <a:ext uri="{FF2B5EF4-FFF2-40B4-BE49-F238E27FC236}">
                  <a16:creationId xmlns:a16="http://schemas.microsoft.com/office/drawing/2014/main" id="{A3134D59-6BA7-46C7-ABF7-6AA10E3BC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021330" y="2405380"/>
              <a:ext cx="314325" cy="314325"/>
            </a:xfrm>
            <a:prstGeom prst="rect">
              <a:avLst/>
            </a:prstGeom>
          </p:spPr>
        </p:pic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5B722D6-A3EA-479D-BDB3-0D9C6333E3C2}"/>
              </a:ext>
            </a:extLst>
          </p:cNvPr>
          <p:cNvGrpSpPr/>
          <p:nvPr/>
        </p:nvGrpSpPr>
        <p:grpSpPr>
          <a:xfrm>
            <a:off x="269530" y="2434115"/>
            <a:ext cx="436880" cy="531495"/>
            <a:chOff x="3548698" y="2423160"/>
            <a:chExt cx="436880" cy="531495"/>
          </a:xfrm>
        </p:grpSpPr>
        <p:sp>
          <p:nvSpPr>
            <p:cNvPr id="28" name="TextBox 65">
              <a:extLst>
                <a:ext uri="{FF2B5EF4-FFF2-40B4-BE49-F238E27FC236}">
                  <a16:creationId xmlns:a16="http://schemas.microsoft.com/office/drawing/2014/main" id="{91BBF804-1D49-494B-A9DF-DFA666537736}"/>
                </a:ext>
              </a:extLst>
            </p:cNvPr>
            <p:cNvSpPr txBox="1"/>
            <p:nvPr/>
          </p:nvSpPr>
          <p:spPr>
            <a:xfrm>
              <a:off x="3548698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示例</a:t>
              </a:r>
            </a:p>
          </p:txBody>
        </p:sp>
        <p:pic>
          <p:nvPicPr>
            <p:cNvPr id="29" name="图片 28" descr="C:\Users\Lenovo\Desktop\icon\电脑.png电脑">
              <a:extLst>
                <a:ext uri="{FF2B5EF4-FFF2-40B4-BE49-F238E27FC236}">
                  <a16:creationId xmlns:a16="http://schemas.microsoft.com/office/drawing/2014/main" id="{1BCAE528-8E30-4F5A-A92D-0C3838512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627438" y="2423160"/>
              <a:ext cx="279400" cy="278765"/>
            </a:xfrm>
            <a:prstGeom prst="rect">
              <a:avLst/>
            </a:prstGeom>
          </p:spPr>
        </p:pic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671F43A-156E-4B7E-86B9-8CB9B0E2F6A9}"/>
              </a:ext>
            </a:extLst>
          </p:cNvPr>
          <p:cNvGrpSpPr/>
          <p:nvPr/>
        </p:nvGrpSpPr>
        <p:grpSpPr>
          <a:xfrm>
            <a:off x="2981419" y="4612243"/>
            <a:ext cx="3132349" cy="321469"/>
            <a:chOff x="2555776" y="4614386"/>
            <a:chExt cx="3132349" cy="321469"/>
          </a:xfrm>
        </p:grpSpPr>
        <p:sp>
          <p:nvSpPr>
            <p:cNvPr id="31" name="圆角矩形 7">
              <a:extLst>
                <a:ext uri="{FF2B5EF4-FFF2-40B4-BE49-F238E27FC236}">
                  <a16:creationId xmlns:a16="http://schemas.microsoft.com/office/drawing/2014/main" id="{370E7D8A-04ED-467B-8F94-996F42BE339C}"/>
                </a:ext>
              </a:extLst>
            </p:cNvPr>
            <p:cNvSpPr/>
            <p:nvPr/>
          </p:nvSpPr>
          <p:spPr bwMode="auto">
            <a:xfrm>
              <a:off x="2555776" y="4614386"/>
              <a:ext cx="342601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sp>
          <p:nvSpPr>
            <p:cNvPr id="32" name="圆角矩形 8">
              <a:extLst>
                <a:ext uri="{FF2B5EF4-FFF2-40B4-BE49-F238E27FC236}">
                  <a16:creationId xmlns:a16="http://schemas.microsoft.com/office/drawing/2014/main" id="{FA40D747-3243-4862-883F-FEF5EE1AA0E2}"/>
                </a:ext>
              </a:extLst>
            </p:cNvPr>
            <p:cNvSpPr/>
            <p:nvPr/>
          </p:nvSpPr>
          <p:spPr bwMode="auto">
            <a:xfrm>
              <a:off x="2947320" y="4614386"/>
              <a:ext cx="2740805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pic>
          <p:nvPicPr>
            <p:cNvPr id="33" name="Picture 8" descr="说话气泡new">
              <a:extLst>
                <a:ext uri="{FF2B5EF4-FFF2-40B4-BE49-F238E27FC236}">
                  <a16:creationId xmlns:a16="http://schemas.microsoft.com/office/drawing/2014/main" id="{E5ABBFE8-A1AF-430A-8A60-D95C6FB8A5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4644057"/>
              <a:ext cx="391544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TextBox 10">
              <a:extLst>
                <a:ext uri="{FF2B5EF4-FFF2-40B4-BE49-F238E27FC236}">
                  <a16:creationId xmlns:a16="http://schemas.microsoft.com/office/drawing/2014/main" id="{E008B5A0-3EB4-4E64-B235-BFD46FDF6028}"/>
                </a:ext>
              </a:extLst>
            </p:cNvPr>
            <p:cNvSpPr txBox="1"/>
            <p:nvPr/>
          </p:nvSpPr>
          <p:spPr bwMode="auto">
            <a:xfrm>
              <a:off x="2958575" y="4647723"/>
              <a:ext cx="2624437" cy="27699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：追加和移除样式</a:t>
              </a:r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9208275-B823-436E-993B-A04DFE92F2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</a:t>
            </a:fld>
            <a:r>
              <a:rPr lang="en-US" altLang="zh-CN"/>
              <a:t>/50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6" grpId="0" bldLvl="0" animBg="1"/>
    </p:bldLst>
  </p:timing>
</p:sld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3704</Words>
  <Application>Microsoft Office PowerPoint</Application>
  <PresentationFormat>全屏显示(16:9)</PresentationFormat>
  <Paragraphs>587</Paragraphs>
  <Slides>50</Slides>
  <Notes>38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9" baseType="lpstr">
      <vt:lpstr>黑体</vt:lpstr>
      <vt:lpstr>宋体</vt:lpstr>
      <vt:lpstr>微软雅黑</vt:lpstr>
      <vt:lpstr>Arial</vt:lpstr>
      <vt:lpstr>Calibri</vt:lpstr>
      <vt:lpstr>Times New Roman</vt:lpstr>
      <vt:lpstr>Webdings</vt:lpstr>
      <vt:lpstr>Wingdings</vt:lpstr>
      <vt:lpstr>1_自定义设计方案</vt:lpstr>
      <vt:lpstr>第二章 jQuery基本操作</vt:lpstr>
      <vt:lpstr>PowerPoint 演示文稿</vt:lpstr>
      <vt:lpstr>预习检查</vt:lpstr>
      <vt:lpstr>本章任务</vt:lpstr>
      <vt:lpstr>本章目标</vt:lpstr>
      <vt:lpstr>DOM操作分类</vt:lpstr>
      <vt:lpstr>jQuery中的DOM操作</vt:lpstr>
      <vt:lpstr>设置和获取样式值</vt:lpstr>
      <vt:lpstr>追加和移除样式2-1</vt:lpstr>
      <vt:lpstr>追加和移除样式2-2</vt:lpstr>
      <vt:lpstr>切换样式</vt:lpstr>
      <vt:lpstr>判断是否含指定的样式</vt:lpstr>
      <vt:lpstr>内容操作</vt:lpstr>
      <vt:lpstr>HTML代码操作</vt:lpstr>
      <vt:lpstr>标签内容操作</vt:lpstr>
      <vt:lpstr>html( ) 和text( )方法的区别</vt:lpstr>
      <vt:lpstr>属性值操作</vt:lpstr>
      <vt:lpstr>练习1—制作今日团购模块</vt:lpstr>
      <vt:lpstr>练习2—制作QQ简易聊天框3-1</vt:lpstr>
      <vt:lpstr>练习2—制作QQ简易聊天框3-2</vt:lpstr>
      <vt:lpstr>练习2—制作QQ简易聊天框3-3</vt:lpstr>
      <vt:lpstr>共性问题集中讲解</vt:lpstr>
      <vt:lpstr>节点操作</vt:lpstr>
      <vt:lpstr>创建节点元素</vt:lpstr>
      <vt:lpstr>插入节点2-1</vt:lpstr>
      <vt:lpstr>插入节点2-2</vt:lpstr>
      <vt:lpstr>删除节点</vt:lpstr>
      <vt:lpstr>替换节点</vt:lpstr>
      <vt:lpstr>复制节点</vt:lpstr>
      <vt:lpstr>属性操作</vt:lpstr>
      <vt:lpstr>获取与设置元素属性</vt:lpstr>
      <vt:lpstr>删除元素属性</vt:lpstr>
      <vt:lpstr>练习3—制作论坛帖子页面3-1</vt:lpstr>
      <vt:lpstr>练习3—制作论坛帖子页面3-2</vt:lpstr>
      <vt:lpstr>练习3—制作论坛帖子页面3-3</vt:lpstr>
      <vt:lpstr>共性问题集中讲解</vt:lpstr>
      <vt:lpstr>节点遍历</vt:lpstr>
      <vt:lpstr>遍历子元素</vt:lpstr>
      <vt:lpstr>遍历同辈元素</vt:lpstr>
      <vt:lpstr>遍历前辈元素</vt:lpstr>
      <vt:lpstr>其他遍历方法2-1</vt:lpstr>
      <vt:lpstr>其他遍历方法2-2</vt:lpstr>
      <vt:lpstr>CSS-DOM操作</vt:lpstr>
      <vt:lpstr>练习4—制作凡客诚品帮助中心页面2-1</vt:lpstr>
      <vt:lpstr>练习4—制作凡客诚品帮助中心页面2-2</vt:lpstr>
      <vt:lpstr>共性问题集中讲解</vt:lpstr>
      <vt:lpstr>总结</vt:lpstr>
      <vt:lpstr>作业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meng.zhang(张萌)</dc:creator>
  <cp:lastModifiedBy>Leon</cp:lastModifiedBy>
  <cp:revision>606</cp:revision>
  <dcterms:created xsi:type="dcterms:W3CDTF">2013-09-17T02:35:00Z</dcterms:created>
  <dcterms:modified xsi:type="dcterms:W3CDTF">2019-02-27T05:49:48Z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